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0"/>
  </p:notesMasterIdLst>
  <p:sldIdLst>
    <p:sldId id="256" r:id="rId2"/>
    <p:sldId id="257" r:id="rId3"/>
    <p:sldId id="2147469887" r:id="rId4"/>
    <p:sldId id="2147469806" r:id="rId5"/>
    <p:sldId id="268" r:id="rId6"/>
    <p:sldId id="2147308284" r:id="rId7"/>
    <p:sldId id="2147469882" r:id="rId8"/>
    <p:sldId id="2147469782" r:id="rId9"/>
    <p:sldId id="2147308380" r:id="rId10"/>
    <p:sldId id="2147469848" r:id="rId11"/>
    <p:sldId id="271" r:id="rId12"/>
    <p:sldId id="2147469859" r:id="rId13"/>
    <p:sldId id="2147469849" r:id="rId14"/>
    <p:sldId id="2147469842" r:id="rId15"/>
    <p:sldId id="2147469796" r:id="rId16"/>
    <p:sldId id="2147469850" r:id="rId17"/>
    <p:sldId id="2147469871" r:id="rId18"/>
    <p:sldId id="21474698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2364C-AAE4-5C62-9C2C-B2D62FE083A8}" name="Venkateswaran, Meenakshi" initials="VM" userId="S::mvenkateswaran@deloitte.com::55e95513-e01c-4306-ae46-4eea435b4b6e" providerId="AD"/>
  <p188:author id="{B4FD6FE6-2287-CC0F-37FF-FF5A8A53FC5B}" name="Eggers, William" initials="EW" userId="S::weggers@deloitte.com::80bae0e6-1388-4c20-9643-7cbdc4c2b11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322"/>
    <p:restoredTop sz="94694"/>
  </p:normalViewPr>
  <p:slideViewPr>
    <p:cSldViewPr snapToGrid="0">
      <p:cViewPr varScale="1">
        <p:scale>
          <a:sx n="121" d="100"/>
          <a:sy n="121" d="100"/>
        </p:scale>
        <p:origin x="504" y="1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DAD38-A51F-8D4C-90C9-0741C501E98C}"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D29F5-5037-5B40-9283-B2504914D7F9}" type="slidenum">
              <a:rPr lang="en-US" smtClean="0"/>
              <a:t>‹#›</a:t>
            </a:fld>
            <a:endParaRPr lang="en-US"/>
          </a:p>
        </p:txBody>
      </p:sp>
    </p:spTree>
    <p:extLst>
      <p:ext uri="{BB962C8B-B14F-4D97-AF65-F5344CB8AC3E}">
        <p14:creationId xmlns:p14="http://schemas.microsoft.com/office/powerpoint/2010/main" val="339553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D29F5-5037-5B40-9283-B2504914D7F9}" type="slidenum">
              <a:rPr lang="en-US" smtClean="0"/>
              <a:t>1</a:t>
            </a:fld>
            <a:endParaRPr lang="en-US"/>
          </a:p>
        </p:txBody>
      </p:sp>
    </p:spTree>
    <p:extLst>
      <p:ext uri="{BB962C8B-B14F-4D97-AF65-F5344CB8AC3E}">
        <p14:creationId xmlns:p14="http://schemas.microsoft.com/office/powerpoint/2010/main" val="270726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4520"/>
            <a:ext cx="5608320" cy="4183380"/>
          </a:xfrm>
        </p:spPr>
        <p:txBody>
          <a:bodyPr/>
          <a:lstStyle/>
          <a:p>
            <a:r>
              <a:rPr lang="en-US" sz="2000">
                <a:effectLst/>
                <a:latin typeface="Calibri" panose="020F0502020204030204" pitchFamily="34" charset="0"/>
                <a:ea typeface="Calibri" panose="020F0502020204030204" pitchFamily="34" charset="0"/>
                <a:cs typeface="Times New Roman" panose="02020603050405020304" pitchFamily="18" charset="0"/>
              </a:rPr>
              <a:t>Nowhere is this more the case than in tackling one of the biggest crises in many cities today, the seemingly impossible challenge of reducing homelessness.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16DEC-BDB5-4F87-B37D-97C6383994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29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While cities nationwide have struggled mightily with this extraordinarily complex problem, one city has made massive headways. </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Since 2011, Houston’s homeless population has been reduced by </a:t>
            </a:r>
            <a:r>
              <a:rPr lang="en-US" sz="1800" b="1">
                <a:effectLst/>
                <a:latin typeface="Calibri" panose="020F0502020204030204" pitchFamily="34" charset="0"/>
                <a:ea typeface="Calibri" panose="020F0502020204030204" pitchFamily="34" charset="0"/>
                <a:cs typeface="Times New Roman" panose="02020603050405020304" pitchFamily="18" charset="0"/>
              </a:rPr>
              <a:t>63 percent</a:t>
            </a:r>
            <a:r>
              <a:rPr lang="en-US" sz="1800">
                <a:effectLst/>
                <a:latin typeface="Calibri" panose="020F0502020204030204" pitchFamily="34" charset="0"/>
                <a:ea typeface="Calibri" panose="020F0502020204030204" pitchFamily="34" charset="0"/>
                <a:cs typeface="Times New Roman" panose="02020603050405020304" pitchFamily="18" charset="0"/>
              </a:rPr>
              <a:t>, placing more than </a:t>
            </a:r>
            <a:r>
              <a:rPr lang="en-US" sz="1800" b="1">
                <a:effectLst/>
                <a:latin typeface="Calibri" panose="020F0502020204030204" pitchFamily="34" charset="0"/>
                <a:ea typeface="Calibri" panose="020F0502020204030204" pitchFamily="34" charset="0"/>
                <a:cs typeface="Times New Roman" panose="02020603050405020304" pitchFamily="18" charset="0"/>
              </a:rPr>
              <a:t>25,000</a:t>
            </a:r>
            <a:r>
              <a:rPr lang="en-US" sz="1800">
                <a:effectLst/>
                <a:latin typeface="Calibri" panose="020F0502020204030204" pitchFamily="34" charset="0"/>
                <a:ea typeface="Calibri" panose="020F0502020204030204" pitchFamily="34" charset="0"/>
                <a:cs typeface="Times New Roman" panose="02020603050405020304" pitchFamily="18" charset="0"/>
              </a:rPr>
              <a:t> of homeless residents in housing</a:t>
            </a:r>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46A9-F424-4D70-9C3E-D6153F24EC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0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If we had been able to achieve Houston’s results nationwide, we would have 200K less homeless people in the country today, equivalent to totally eliminating homelessness in the top 10 cities with the largest homeless populations. So, how did Houston do it? Bridgebuilding.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16DEC-BDB5-4F87-B37D-97C6383994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52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Now they didn’t exactly start from a rosy position. In 2011, Houston had one of the nation’s largest homeless populations, exacerbated in part, from the tens of thousands of people who re-located to the city after Katrina.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46A9-F424-4D70-9C3E-D6153F24EC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6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Their system was disjointed, replete with duplicative services and service gaps. </a:t>
            </a:r>
          </a:p>
          <a:p>
            <a:pPr marR="0" lvl="0">
              <a:lnSpc>
                <a:spcPct val="106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“Different organizations were all working in their own lanes, according to their own rules and procedures, doing what they wanted to do,” said Annise Parker, the city’s former mayor, who launched their reforms.</a:t>
            </a:r>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613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lvl="0">
              <a:lnSpc>
                <a:spcPct val="106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Houston’s sprawl made the problem especially challenging. Its metropolitan area is larger than New Jersey, with residents who speak more than 145 languages. </a:t>
            </a:r>
          </a:p>
          <a:p>
            <a:pPr marR="0" lvl="0">
              <a:lnSpc>
                <a:spcPct val="106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At the time, Houston’s service providers had no way of knowing what services an individual had already received, or where. They had no way to share case plans or track outcomes.</a:t>
            </a:r>
          </a:p>
          <a:p>
            <a:pPr marR="0" lvl="0">
              <a:lnSpc>
                <a:spcPct val="106000"/>
              </a:lnSpc>
              <a:spcBef>
                <a:spcPts val="0"/>
              </a:spcBef>
              <a:spcAft>
                <a:spcPts val="8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This problem was hardly unique to Houston. Government agencies and nonprofit service providers around the nation struggle to coordinate, communicate, analyze data, and relay information effectively</a:t>
            </a:r>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46A9-F424-4D70-9C3E-D6153F24EC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35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6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Two key elements defined Houston’s success: 1) The remarkable weaving together of more than 100 partners, across all the sectors, with the Houston Coalition for the Homeless seeing itself as “the ‘conductor’ of the local homeless response system ‘orchestra.’</a:t>
            </a:r>
          </a:p>
          <a:p>
            <a:pPr marR="0" lvl="0">
              <a:lnSpc>
                <a:spcPct val="106000"/>
              </a:lnSpc>
              <a:spcBef>
                <a:spcPts val="0"/>
              </a:spcBef>
              <a:spcAft>
                <a:spcPts val="800"/>
              </a:spcAft>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2) Critical to this weaving together was the coalition’s data system, which helps each provider understand each homeless person’s individual needs and concerns and share that information with others in the system. In Houston, data doesn’t just function as a deliverable but as the map that gives providers a fuller picture of the actual individuals behind the data.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963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problems governments face and the solutions governments need, inevitably, build on blended government. Governing this blended system requires bridgebuilders. </a:t>
            </a:r>
          </a:p>
          <a:p>
            <a:pPr marL="0" marR="0">
              <a:lnSpc>
                <a:spcPct val="106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Not dozens more, not hundreds, not thousands, but millions of bridgebuilders. I hope one of them is you. Thank you so much for your time and your commitment to public service.</a:t>
            </a:r>
          </a:p>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pPr/>
              <a:t>17</a:t>
            </a:fld>
            <a:endParaRPr lang="en-US"/>
          </a:p>
        </p:txBody>
      </p:sp>
    </p:spTree>
    <p:extLst>
      <p:ext uri="{BB962C8B-B14F-4D97-AF65-F5344CB8AC3E}">
        <p14:creationId xmlns:p14="http://schemas.microsoft.com/office/powerpoint/2010/main" val="69204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D29F5-5037-5B40-9283-B2504914D7F9}" type="slidenum">
              <a:rPr lang="en-US" smtClean="0"/>
              <a:t>18</a:t>
            </a:fld>
            <a:endParaRPr lang="en-US"/>
          </a:p>
        </p:txBody>
      </p:sp>
    </p:spTree>
    <p:extLst>
      <p:ext uri="{BB962C8B-B14F-4D97-AF65-F5344CB8AC3E}">
        <p14:creationId xmlns:p14="http://schemas.microsoft.com/office/powerpoint/2010/main" val="170575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D29F5-5037-5B40-9283-B2504914D7F9}" type="slidenum">
              <a:rPr lang="en-US" smtClean="0"/>
              <a:t>2</a:t>
            </a:fld>
            <a:endParaRPr lang="en-US"/>
          </a:p>
        </p:txBody>
      </p:sp>
    </p:spTree>
    <p:extLst>
      <p:ext uri="{BB962C8B-B14F-4D97-AF65-F5344CB8AC3E}">
        <p14:creationId xmlns:p14="http://schemas.microsoft.com/office/powerpoint/2010/main" val="419126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D29F5-5037-5B40-9283-B2504914D7F9}" type="slidenum">
              <a:rPr lang="en-US" smtClean="0"/>
              <a:t>3</a:t>
            </a:fld>
            <a:endParaRPr lang="en-US"/>
          </a:p>
        </p:txBody>
      </p:sp>
    </p:spTree>
    <p:extLst>
      <p:ext uri="{BB962C8B-B14F-4D97-AF65-F5344CB8AC3E}">
        <p14:creationId xmlns:p14="http://schemas.microsoft.com/office/powerpoint/2010/main" val="323622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marR="0" lvl="0" indent="-342900">
              <a:lnSpc>
                <a:spcPct val="106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Across the pond, in the latter part of the 19th century, the UK Parliament launched a series of Red Flag acts regulating the use of mechanically propelled vehicles on roadways.</a:t>
            </a:r>
          </a:p>
          <a:p>
            <a:pPr marL="342900" marR="0" lvl="0" indent="-342900">
              <a:lnSpc>
                <a:spcPct val="106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goal? To protect pedestrians. All well and good. But the requirements were rooted in a previous mental model. Vehicles had to manned by a crew of at least three, with one person walking at least 60 yards ahead of the vehicle, carrying a big red flag to warn pedestrians and other vehicles—including horse-drawn carriages—of the approaching auto. </a:t>
            </a:r>
          </a:p>
          <a:p>
            <a:pPr marL="342900" marR="0" lvl="0" indent="-342900">
              <a:lnSpc>
                <a:spcPct val="106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act was eventually repealed in 1896, but by that time it had done its damage: Stifled the development of road transport and advances in automobile development by decades.</a:t>
            </a:r>
          </a:p>
          <a:p>
            <a:endParaRPr lang="en-US"/>
          </a:p>
        </p:txBody>
      </p:sp>
      <p:sp>
        <p:nvSpPr>
          <p:cNvPr id="4" name="Slide Number Placeholder 3"/>
          <p:cNvSpPr>
            <a:spLocks noGrp="1"/>
          </p:cNvSpPr>
          <p:nvPr>
            <p:ph type="sldNum" sz="quarter" idx="5"/>
          </p:nvPr>
        </p:nvSpPr>
        <p:spPr/>
        <p:txBody>
          <a:bodyPr/>
          <a:lstStyle/>
          <a:p>
            <a:fld id="{10F346A9-F424-4D70-9C3E-D6153F24EC62}" type="slidenum">
              <a:rPr lang="en-US" smtClean="0"/>
              <a:t>4</a:t>
            </a:fld>
            <a:endParaRPr lang="en-US"/>
          </a:p>
        </p:txBody>
      </p:sp>
    </p:spTree>
    <p:extLst>
      <p:ext uri="{BB962C8B-B14F-4D97-AF65-F5344CB8AC3E}">
        <p14:creationId xmlns:p14="http://schemas.microsoft.com/office/powerpoint/2010/main" val="66819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6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So why am I telling you these stories? Getting a smile is certainly welcome, but more importantly…to illustrate how people have a natural tendency to fit new information and innovation into their existing mental models.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In the case of our book topic, for decades we’ve largely had a mental model of govt as kind of a vending machine. </a:t>
            </a:r>
            <a:r>
              <a:rPr lang="en-US" sz="1800">
                <a:effectLst/>
                <a:latin typeface="Calibri" panose="020F0502020204030204" pitchFamily="34" charset="0"/>
                <a:ea typeface="Calibri" panose="020F0502020204030204" pitchFamily="34" charset="0"/>
                <a:cs typeface="Times New Roman" panose="02020603050405020304" pitchFamily="18" charset="0"/>
              </a:rPr>
              <a:t>You have a problem, you build an organization to deal with it, you put money in the slot, and you expect it to yield results. This model once actually worked fairly well. </a:t>
            </a:r>
          </a:p>
          <a:p>
            <a:pPr marL="342900" marR="0" lvl="0" indent="-342900">
              <a:lnSpc>
                <a:spcPct val="106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Not so much today. It doesn’t at all reflect how most govt actually operates today, which is often horizontally, through complex public-private networks. Effective public management requires expertly integrating and managing these networks. </a:t>
            </a:r>
          </a:p>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a:p>
        </p:txBody>
      </p:sp>
    </p:spTree>
    <p:extLst>
      <p:ext uri="{BB962C8B-B14F-4D97-AF65-F5344CB8AC3E}">
        <p14:creationId xmlns:p14="http://schemas.microsoft.com/office/powerpoint/2010/main" val="253583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D29F5-5037-5B40-9283-B2504914D7F9}" type="slidenum">
              <a:rPr lang="en-US" smtClean="0"/>
              <a:t>6</a:t>
            </a:fld>
            <a:endParaRPr lang="en-US"/>
          </a:p>
        </p:txBody>
      </p:sp>
    </p:spTree>
    <p:extLst>
      <p:ext uri="{BB962C8B-B14F-4D97-AF65-F5344CB8AC3E}">
        <p14:creationId xmlns:p14="http://schemas.microsoft.com/office/powerpoint/2010/main" val="324658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At the core of this are the orchestra conductors, what we call Bridgebuilders, who do the hard work of convening and aligning all the different players. To succeed, they have to collaborate with partners inside and outside government. </a:t>
            </a:r>
          </a:p>
          <a:p>
            <a:pPr marL="342900" marR="0" lvl="0" indent="-342900">
              <a:lnSpc>
                <a:spcPct val="106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It’s probably the most essential skill set leaders and managers, at all levels of government, vitally need today.</a:t>
            </a:r>
          </a:p>
          <a:p>
            <a:endParaRPr lang="en-US"/>
          </a:p>
          <a:p>
            <a:pPr marL="0" marR="0">
              <a:lnSpc>
                <a:spcPct val="106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These Bridgebuilders are truly at the helm of transforming governance:</a:t>
            </a:r>
          </a:p>
          <a:p>
            <a:pPr marL="342900" marR="0" lvl="0" indent="-342900">
              <a:lnSpc>
                <a:spcPct val="106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from hierarchy to networks</a:t>
            </a:r>
          </a:p>
          <a:p>
            <a:pPr marL="342900" marR="0" lvl="0" indent="-342900">
              <a:lnSpc>
                <a:spcPct val="106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from authority to collaboration</a:t>
            </a:r>
          </a:p>
          <a:p>
            <a:pPr marL="342900" marR="0" lvl="0" indent="-342900">
              <a:lnSpc>
                <a:spcPct val="106000"/>
              </a:lnSpc>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from process to mission</a:t>
            </a:r>
          </a:p>
          <a:p>
            <a:pPr marL="342900" marR="0" lvl="0" indent="-342900">
              <a:lnSpc>
                <a:spcPct val="106000"/>
              </a:lnSpc>
              <a:spcBef>
                <a:spcPts val="0"/>
              </a:spcBef>
              <a:spcAft>
                <a:spcPts val="80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from fuzzy responsibility to accountability</a:t>
            </a:r>
          </a:p>
          <a:p>
            <a:endParaRPr lang="en-US"/>
          </a:p>
        </p:txBody>
      </p:sp>
      <p:sp>
        <p:nvSpPr>
          <p:cNvPr id="4" name="Slide Number Placeholder 3"/>
          <p:cNvSpPr>
            <a:spLocks noGrp="1"/>
          </p:cNvSpPr>
          <p:nvPr>
            <p:ph type="sldNum" sz="quarter" idx="5"/>
          </p:nvPr>
        </p:nvSpPr>
        <p:spPr/>
        <p:txBody>
          <a:bodyPr/>
          <a:lstStyle/>
          <a:p>
            <a:pPr defTabSz="881390">
              <a:defRPr/>
            </a:pPr>
            <a:fld id="{A0194C27-E061-4CA3-A346-C23D680B3142}" type="slidenum">
              <a:rPr lang="en-US">
                <a:solidFill>
                  <a:prstClr val="black"/>
                </a:solidFill>
                <a:latin typeface="Calibri" panose="020F0502020204030204"/>
              </a:rPr>
              <a:pPr defTabSz="881390">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706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This has big implications for how we get things done in govt today. Instead of a solo performance, </a:t>
            </a:r>
            <a:r>
              <a:rPr lang="en-US" sz="1800" i="1">
                <a:effectLst/>
                <a:latin typeface="Calibri" panose="020F0502020204030204" pitchFamily="34" charset="0"/>
                <a:ea typeface="Calibri" panose="020F0502020204030204" pitchFamily="34" charset="0"/>
                <a:cs typeface="Times New Roman" panose="02020603050405020304" pitchFamily="18" charset="0"/>
              </a:rPr>
              <a:t>we need a symphony approach</a:t>
            </a:r>
            <a:r>
              <a:rPr lang="en-US" sz="1800">
                <a:effectLst/>
                <a:latin typeface="Calibri" panose="020F0502020204030204" pitchFamily="34" charset="0"/>
                <a:ea typeface="Calibri" panose="020F0502020204030204" pitchFamily="34" charset="0"/>
                <a:cs typeface="Times New Roman" panose="02020603050405020304" pitchFamily="18" charset="0"/>
              </a:rPr>
              <a:t>, with everyone playing from the same music, working together to achieve a great performance, in this case better social outcomes. How to do this is what our book is all about. </a:t>
            </a:r>
          </a:p>
          <a:p>
            <a:endParaRPr lang="en-US"/>
          </a:p>
        </p:txBody>
      </p:sp>
      <p:sp>
        <p:nvSpPr>
          <p:cNvPr id="4" name="Slide Number Placeholder 3"/>
          <p:cNvSpPr>
            <a:spLocks noGrp="1"/>
          </p:cNvSpPr>
          <p:nvPr>
            <p:ph type="sldNum" sz="quarter" idx="5"/>
          </p:nvPr>
        </p:nvSpPr>
        <p:spPr/>
        <p:txBody>
          <a:bodyPr/>
          <a:lstStyle/>
          <a:p>
            <a:pPr defTabSz="881390">
              <a:defRPr/>
            </a:pPr>
            <a:fld id="{C0F4A2C8-6C88-4E71-83EE-698B9D4FE22F}" type="slidenum">
              <a:rPr lang="en-US">
                <a:solidFill>
                  <a:prstClr val="black"/>
                </a:solidFill>
              </a:rPr>
              <a:pPr defTabSz="881390">
                <a:defRPr/>
              </a:pPr>
              <a:t>8</a:t>
            </a:fld>
            <a:endParaRPr lang="en-US">
              <a:solidFill>
                <a:prstClr val="black"/>
              </a:solidFill>
            </a:endParaRPr>
          </a:p>
        </p:txBody>
      </p:sp>
    </p:spTree>
    <p:extLst>
      <p:ext uri="{BB962C8B-B14F-4D97-AF65-F5344CB8AC3E}">
        <p14:creationId xmlns:p14="http://schemas.microsoft.com/office/powerpoint/2010/main" val="415011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effectLst/>
                <a:latin typeface="Calibri" panose="020F0502020204030204" pitchFamily="34" charset="0"/>
                <a:ea typeface="Calibri" panose="020F0502020204030204" pitchFamily="34" charset="0"/>
                <a:cs typeface="Times New Roman" panose="02020603050405020304" pitchFamily="18" charset="0"/>
              </a:rPr>
              <a:t>In the book, we lay out 10 core bridgebuilding strategies:</a:t>
            </a:r>
          </a:p>
          <a:p>
            <a:endParaRPr lang="en-US" sz="1600"/>
          </a:p>
          <a:p>
            <a:r>
              <a:rPr lang="en-US" sz="2400">
                <a:effectLst/>
                <a:latin typeface="Calibri" panose="020F0502020204030204" pitchFamily="34" charset="0"/>
                <a:ea typeface="Calibri" panose="020F0502020204030204" pitchFamily="34" charset="0"/>
                <a:cs typeface="Times New Roman" panose="02020603050405020304" pitchFamily="18" charset="0"/>
              </a:rPr>
              <a:t>Today, we’ll preview 3 of them (to </a:t>
            </a:r>
            <a:r>
              <a:rPr lang="en-US" sz="2400">
                <a:latin typeface="Calibri" panose="020F0502020204030204" pitchFamily="34" charset="0"/>
                <a:ea typeface="Calibri" panose="020F0502020204030204" pitchFamily="34" charset="0"/>
                <a:cs typeface="Times New Roman" panose="02020603050405020304" pitchFamily="18" charset="0"/>
              </a:rPr>
              <a:t>learn about </a:t>
            </a:r>
            <a:r>
              <a:rPr lang="en-US" sz="2400">
                <a:effectLst/>
                <a:latin typeface="Calibri" panose="020F0502020204030204" pitchFamily="34" charset="0"/>
                <a:ea typeface="Calibri" panose="020F0502020204030204" pitchFamily="34" charset="0"/>
                <a:cs typeface="Times New Roman" panose="02020603050405020304" pitchFamily="18" charset="0"/>
              </a:rPr>
              <a:t>them all, well you’ll just have to buy the book…).</a:t>
            </a:r>
          </a:p>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pPr/>
              <a:t>9</a:t>
            </a:fld>
            <a:endParaRPr lang="en-US"/>
          </a:p>
        </p:txBody>
      </p:sp>
    </p:spTree>
    <p:extLst>
      <p:ext uri="{BB962C8B-B14F-4D97-AF65-F5344CB8AC3E}">
        <p14:creationId xmlns:p14="http://schemas.microsoft.com/office/powerpoint/2010/main" val="32104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8E3F3E4C-CD05-B34B-8D93-50A00C538E68}" type="datetime1">
              <a:rPr lang="en-US" smtClean="0"/>
              <a:t>8/21/23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58323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31B33A77-7D00-884B-9458-05BC1CAA10D3}" type="datetime1">
              <a:rPr lang="en-US" smtClean="0"/>
              <a:t>8/21/23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45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968C21A3-11C7-4A41-8FE1-531DC4134889}" type="datetime1">
              <a:rPr lang="en-US" smtClean="0"/>
              <a:t>8/21/23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2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 Black">
    <p:bg>
      <p:bgPr>
        <a:solidFill>
          <a:schemeClr val="tx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a:t>Click to add title</a:t>
            </a:r>
          </a:p>
        </p:txBody>
      </p:sp>
      <p:sp>
        <p:nvSpPr>
          <p:cNvPr id="6" name="TextBox 5">
            <a:extLst>
              <a:ext uri="{FF2B5EF4-FFF2-40B4-BE49-F238E27FC236}">
                <a16:creationId xmlns:a16="http://schemas.microsoft.com/office/drawing/2014/main" id="{D39B4359-4F20-4FAE-B7A0-C54983A639ED}"/>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2701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ubtitle, 1 column text with char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noProof="0"/>
              <a:t>Click to edit Master title style</a:t>
            </a:r>
          </a:p>
        </p:txBody>
      </p:sp>
    </p:spTree>
    <p:extLst>
      <p:ext uri="{BB962C8B-B14F-4D97-AF65-F5344CB8AC3E}">
        <p14:creationId xmlns:p14="http://schemas.microsoft.com/office/powerpoint/2010/main" val="25207876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3720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3952499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914E2D63-5CB6-064C-895F-9CAEDB1D6EFC}" type="datetime1">
              <a:rPr lang="en-US" smtClean="0"/>
              <a:t>8/21/23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91917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2D517CD9-F8B5-4F42-A51B-9C8B7666B084}" type="datetime1">
              <a:rPr lang="en-US" smtClean="0"/>
              <a:t>8/21/23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945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95794382-AFDA-3F41-B073-01A431211FEF}" type="datetime1">
              <a:rPr lang="en-US" smtClean="0"/>
              <a:t>8/21/23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26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F5ED60CE-9B8F-5A43-B769-0EEB8D5B61C8}" type="datetime1">
              <a:rPr lang="en-US" smtClean="0"/>
              <a:t>8/21/23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1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D37E5188-C6DC-134E-BE05-85A139FA667C}" type="datetime1">
              <a:rPr lang="en-US" smtClean="0"/>
              <a:t>8/21/23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09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DCF346F5-8892-F34F-9DA2-5649D29F21AB}" type="datetime1">
              <a:rPr lang="en-US" smtClean="0"/>
              <a:t>8/21/23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1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07970E0F-F5DE-1145-952D-85BF67A45CE1}" type="datetime1">
              <a:rPr lang="en-US" smtClean="0"/>
              <a:t>8/21/23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601DA0BE-2703-554B-8F6C-163E4238DA1B}" type="datetime1">
              <a:rPr lang="en-US" smtClean="0"/>
              <a:t>8/21/23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12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E6C95435-A762-C24D-985E-DE01B1DD64DC}" type="datetime1">
              <a:rPr lang="en-US" smtClean="0"/>
              <a:t>8/21/23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292452494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5" r:id="rId12"/>
    <p:sldLayoutId id="2147483746" r:id="rId13"/>
    <p:sldLayoutId id="2147483747" r:id="rId14"/>
    <p:sldLayoutId id="2147483748" r:id="rId15"/>
  </p:sldLayoutIdLst>
  <p:hf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jpeg"/><Relationship Id="rId3" Type="http://schemas.openxmlformats.org/officeDocument/2006/relationships/image" Target="../media/image42.jpeg"/><Relationship Id="rId21" Type="http://schemas.openxmlformats.org/officeDocument/2006/relationships/image" Target="../media/image60.jpeg"/><Relationship Id="rId34" Type="http://schemas.openxmlformats.org/officeDocument/2006/relationships/image" Target="../media/image73.pn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64.jpeg"/><Relationship Id="rId33" Type="http://schemas.openxmlformats.org/officeDocument/2006/relationships/image" Target="../media/image72.png"/><Relationship Id="rId2" Type="http://schemas.openxmlformats.org/officeDocument/2006/relationships/notesSlide" Target="../notesSlides/notesSlide17.xml"/><Relationship Id="rId16" Type="http://schemas.openxmlformats.org/officeDocument/2006/relationships/image" Target="../media/image55.jpeg"/><Relationship Id="rId20" Type="http://schemas.openxmlformats.org/officeDocument/2006/relationships/image" Target="../media/image59.jpeg"/><Relationship Id="rId29" Type="http://schemas.openxmlformats.org/officeDocument/2006/relationships/image" Target="../media/image68.jpeg"/><Relationship Id="rId1" Type="http://schemas.openxmlformats.org/officeDocument/2006/relationships/slideLayout" Target="../slideLayouts/slideLayout15.xml"/><Relationship Id="rId6" Type="http://schemas.openxmlformats.org/officeDocument/2006/relationships/image" Target="../media/image45.jpeg"/><Relationship Id="rId11" Type="http://schemas.openxmlformats.org/officeDocument/2006/relationships/image" Target="../media/image50.jpeg"/><Relationship Id="rId24" Type="http://schemas.openxmlformats.org/officeDocument/2006/relationships/image" Target="../media/image63.jpeg"/><Relationship Id="rId32" Type="http://schemas.openxmlformats.org/officeDocument/2006/relationships/image" Target="../media/image71.png"/><Relationship Id="rId5" Type="http://schemas.openxmlformats.org/officeDocument/2006/relationships/image" Target="../media/image44.jpeg"/><Relationship Id="rId15" Type="http://schemas.openxmlformats.org/officeDocument/2006/relationships/image" Target="../media/image54.jpeg"/><Relationship Id="rId23" Type="http://schemas.openxmlformats.org/officeDocument/2006/relationships/image" Target="../media/image62.jpeg"/><Relationship Id="rId28" Type="http://schemas.openxmlformats.org/officeDocument/2006/relationships/image" Target="../media/image67.jpeg"/><Relationship Id="rId10" Type="http://schemas.openxmlformats.org/officeDocument/2006/relationships/image" Target="../media/image49.jpeg"/><Relationship Id="rId19" Type="http://schemas.openxmlformats.org/officeDocument/2006/relationships/image" Target="../media/image58.jpeg"/><Relationship Id="rId31" Type="http://schemas.openxmlformats.org/officeDocument/2006/relationships/image" Target="../media/image70.pn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61.jpeg"/><Relationship Id="rId27" Type="http://schemas.openxmlformats.org/officeDocument/2006/relationships/image" Target="../media/image66.jpeg"/><Relationship Id="rId30" Type="http://schemas.openxmlformats.org/officeDocument/2006/relationships/image" Target="../media/image69.jpeg"/><Relationship Id="rId8"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B46BF8-368F-0EBA-7F73-CF4D4CC01CFF}"/>
              </a:ext>
            </a:extLst>
          </p:cNvPr>
          <p:cNvPicPr>
            <a:picLocks noChangeAspect="1"/>
          </p:cNvPicPr>
          <p:nvPr/>
        </p:nvPicPr>
        <p:blipFill rotWithShape="1">
          <a:blip r:embed="rId3"/>
          <a:srcRect t="7386" b="7387"/>
          <a:stretch/>
        </p:blipFill>
        <p:spPr>
          <a:xfrm>
            <a:off x="20" y="10"/>
            <a:ext cx="12191980" cy="6857990"/>
          </a:xfrm>
          <a:prstGeom prst="rect">
            <a:avLst/>
          </a:prstGeom>
        </p:spPr>
      </p:pic>
      <p:sp>
        <p:nvSpPr>
          <p:cNvPr id="27" name="Rectangle">
            <a:extLst>
              <a:ext uri="{FF2B5EF4-FFF2-40B4-BE49-F238E27FC236}">
                <a16:creationId xmlns:a16="http://schemas.microsoft.com/office/drawing/2014/main" id="{53C4D10E-16D3-5D49-A995-1FD27619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8" name="Cross 21">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C53E2C7F-F4FF-A94D-ACAE-82823EC88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D21EA-B31D-64EF-7F1A-8134E85BAC33}"/>
              </a:ext>
            </a:extLst>
          </p:cNvPr>
          <p:cNvSpPr>
            <a:spLocks noGrp="1"/>
          </p:cNvSpPr>
          <p:nvPr>
            <p:ph type="ctrTitle"/>
          </p:nvPr>
        </p:nvSpPr>
        <p:spPr>
          <a:xfrm>
            <a:off x="797105" y="1625608"/>
            <a:ext cx="6696951" cy="2722164"/>
          </a:xfrm>
        </p:spPr>
        <p:txBody>
          <a:bodyPr>
            <a:normAutofit/>
          </a:bodyPr>
          <a:lstStyle/>
          <a:p>
            <a:r>
              <a:rPr lang="en-US"/>
              <a:t>State and Local Public Service</a:t>
            </a:r>
          </a:p>
        </p:txBody>
      </p:sp>
      <p:sp>
        <p:nvSpPr>
          <p:cNvPr id="3" name="Subtitle 2">
            <a:extLst>
              <a:ext uri="{FF2B5EF4-FFF2-40B4-BE49-F238E27FC236}">
                <a16:creationId xmlns:a16="http://schemas.microsoft.com/office/drawing/2014/main" id="{98C1D327-275C-9494-4BEA-629B7CE525C5}"/>
              </a:ext>
            </a:extLst>
          </p:cNvPr>
          <p:cNvSpPr>
            <a:spLocks noGrp="1"/>
          </p:cNvSpPr>
          <p:nvPr>
            <p:ph type="subTitle" idx="1"/>
          </p:nvPr>
        </p:nvSpPr>
        <p:spPr>
          <a:xfrm>
            <a:off x="797105" y="4466845"/>
            <a:ext cx="6696951" cy="882904"/>
          </a:xfrm>
        </p:spPr>
        <p:txBody>
          <a:bodyPr>
            <a:normAutofit/>
          </a:bodyPr>
          <a:lstStyle/>
          <a:p>
            <a:r>
              <a:rPr lang="en-US" dirty="0"/>
              <a:t>Don Kettl</a:t>
            </a:r>
          </a:p>
        </p:txBody>
      </p:sp>
      <p:sp>
        <p:nvSpPr>
          <p:cNvPr id="5" name="Slide Number Placeholder 4">
            <a:extLst>
              <a:ext uri="{FF2B5EF4-FFF2-40B4-BE49-F238E27FC236}">
                <a16:creationId xmlns:a16="http://schemas.microsoft.com/office/drawing/2014/main" id="{044EDDF0-C9F1-C5F6-6708-759E072B885D}"/>
              </a:ext>
            </a:extLst>
          </p:cNvPr>
          <p:cNvSpPr>
            <a:spLocks noGrp="1"/>
          </p:cNvSpPr>
          <p:nvPr>
            <p:ph type="sldNum" sz="quarter" idx="12"/>
          </p:nvPr>
        </p:nvSpPr>
        <p:spPr>
          <a:xfrm>
            <a:off x="10813024" y="511175"/>
            <a:ext cx="914400" cy="310896"/>
          </a:xfrm>
        </p:spPr>
        <p:txBody>
          <a:bodyPr>
            <a:normAutofit/>
          </a:bodyPr>
          <a:lstStyle/>
          <a:p>
            <a:pPr>
              <a:spcAft>
                <a:spcPts val="600"/>
              </a:spcAft>
            </a:pPr>
            <a:fld id="{86BB3423-611C-6944-BA94-F2572F362413}"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5490579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ericans Experiencing Homelessness">
            <a:extLst>
              <a:ext uri="{FF2B5EF4-FFF2-40B4-BE49-F238E27FC236}">
                <a16:creationId xmlns:a16="http://schemas.microsoft.com/office/drawing/2014/main" id="{4B22383B-530A-4A67-B057-BE9433E8575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3814" b="12275"/>
          <a:stretch/>
        </p:blipFill>
        <p:spPr bwMode="auto">
          <a:xfrm>
            <a:off x="897276" y="1752333"/>
            <a:ext cx="10027578" cy="3540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building, dog, person&#10;&#10;Description automatically generated">
            <a:extLst>
              <a:ext uri="{FF2B5EF4-FFF2-40B4-BE49-F238E27FC236}">
                <a16:creationId xmlns:a16="http://schemas.microsoft.com/office/drawing/2014/main" id="{0D5160F6-7D33-49D2-954A-AC34B3FEE48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702140" y="0"/>
            <a:ext cx="2489860" cy="6858000"/>
          </a:xfrm>
          <a:prstGeom prst="rect">
            <a:avLst/>
          </a:prstGeom>
        </p:spPr>
      </p:pic>
      <p:pic>
        <p:nvPicPr>
          <p:cNvPr id="7" name="Picture 6" descr="A picture containing outdoor, building, dog, person&#10;&#10;Description automatically generated">
            <a:extLst>
              <a:ext uri="{FF2B5EF4-FFF2-40B4-BE49-F238E27FC236}">
                <a16:creationId xmlns:a16="http://schemas.microsoft.com/office/drawing/2014/main" id="{D120D51C-47DC-4EBF-B004-1569144056C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0"/>
            <a:ext cx="1983179" cy="6858000"/>
          </a:xfrm>
          <a:prstGeom prst="rect">
            <a:avLst/>
          </a:prstGeom>
        </p:spPr>
      </p:pic>
      <p:sp>
        <p:nvSpPr>
          <p:cNvPr id="3" name="Content Placeholder 2">
            <a:extLst>
              <a:ext uri="{FF2B5EF4-FFF2-40B4-BE49-F238E27FC236}">
                <a16:creationId xmlns:a16="http://schemas.microsoft.com/office/drawing/2014/main" id="{9EEAB4AC-36FF-4D71-8C2C-883D99D31E8A}"/>
              </a:ext>
            </a:extLst>
          </p:cNvPr>
          <p:cNvSpPr>
            <a:spLocks noGrp="1"/>
          </p:cNvSpPr>
          <p:nvPr>
            <p:ph idx="1"/>
          </p:nvPr>
        </p:nvSpPr>
        <p:spPr>
          <a:xfrm>
            <a:off x="1983179" y="5875126"/>
            <a:ext cx="7718961" cy="982874"/>
          </a:xfrm>
          <a:noFill/>
        </p:spPr>
        <p:txBody>
          <a:bodyPr vert="horz" lIns="91440" tIns="45720" rIns="91440" bIns="45720" rtlCol="0" anchor="ctr">
            <a:normAutofit/>
          </a:bodyPr>
          <a:lstStyle/>
          <a:p>
            <a:pPr>
              <a:spcBef>
                <a:spcPct val="0"/>
              </a:spcBef>
              <a:buNone/>
            </a:pPr>
            <a:r>
              <a:rPr lang="en-US" sz="3200">
                <a:latin typeface="Open Sans" panose="020B0606030504020204" pitchFamily="34" charset="0"/>
                <a:ea typeface="Open Sans" panose="020B0606030504020204" pitchFamily="34" charset="0"/>
                <a:cs typeface="Open Sans" panose="020B0606030504020204" pitchFamily="34" charset="0"/>
              </a:rPr>
              <a:t>One city successfully did so…</a:t>
            </a:r>
          </a:p>
        </p:txBody>
      </p:sp>
      <p:sp>
        <p:nvSpPr>
          <p:cNvPr id="2" name="Title 1">
            <a:extLst>
              <a:ext uri="{FF2B5EF4-FFF2-40B4-BE49-F238E27FC236}">
                <a16:creationId xmlns:a16="http://schemas.microsoft.com/office/drawing/2014/main" id="{28CFF2A0-5B86-4384-9D42-9B69CC9957FC}"/>
              </a:ext>
            </a:extLst>
          </p:cNvPr>
          <p:cNvSpPr>
            <a:spLocks noGrp="1"/>
          </p:cNvSpPr>
          <p:nvPr>
            <p:ph type="title"/>
          </p:nvPr>
        </p:nvSpPr>
        <p:spPr>
          <a:xfrm>
            <a:off x="1983179" y="0"/>
            <a:ext cx="7718961" cy="1325563"/>
          </a:xfrm>
          <a:noFill/>
        </p:spPr>
        <p:txBody>
          <a:bodyPr>
            <a:normAutofit fontScale="90000"/>
          </a:bodyPr>
          <a:lstStyle/>
          <a:p>
            <a:r>
              <a:rPr lang="en-US" sz="3200">
                <a:latin typeface="Open Sans" panose="020B0606030504020204" pitchFamily="34" charset="0"/>
                <a:ea typeface="Open Sans" panose="020B0606030504020204" pitchFamily="34" charset="0"/>
                <a:cs typeface="Open Sans" panose="020B0606030504020204" pitchFamily="34" charset="0"/>
              </a:rPr>
              <a:t>Cities across the country are struggling to make headway against homelessness</a:t>
            </a:r>
          </a:p>
        </p:txBody>
      </p:sp>
    </p:spTree>
    <p:extLst>
      <p:ext uri="{BB962C8B-B14F-4D97-AF65-F5344CB8AC3E}">
        <p14:creationId xmlns:p14="http://schemas.microsoft.com/office/powerpoint/2010/main" val="324343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10;&#10;Description automatically generated">
            <a:extLst>
              <a:ext uri="{FF2B5EF4-FFF2-40B4-BE49-F238E27FC236}">
                <a16:creationId xmlns:a16="http://schemas.microsoft.com/office/drawing/2014/main" id="{961C8698-7F19-48DF-A54C-4540ADF885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4" name="Title 5">
            <a:extLst>
              <a:ext uri="{FF2B5EF4-FFF2-40B4-BE49-F238E27FC236}">
                <a16:creationId xmlns:a16="http://schemas.microsoft.com/office/drawing/2014/main" id="{6833F97A-0881-49CA-A0B0-9965123BE357}"/>
              </a:ext>
            </a:extLst>
          </p:cNvPr>
          <p:cNvSpPr txBox="1">
            <a:spLocks/>
          </p:cNvSpPr>
          <p:nvPr/>
        </p:nvSpPr>
        <p:spPr bwMode="gray">
          <a:xfrm>
            <a:off x="1078102" y="852638"/>
            <a:ext cx="10035796" cy="1653431"/>
          </a:xfrm>
          <a:prstGeom prst="rect">
            <a:avLst/>
          </a:prstGeom>
          <a:solidFill>
            <a:schemeClr val="bg1">
              <a:alpha val="66000"/>
            </a:schemeClr>
          </a:solidFill>
          <a:ln>
            <a:solidFill>
              <a:schemeClr val="bg1"/>
            </a:solidFill>
          </a:ln>
        </p:spPr>
        <p:txBody>
          <a:bodyPr vert="horz" lIns="182880" tIns="91440" rIns="0" bIns="0" rtlCol="0" anchor="ctr" anchorCtr="0">
            <a:noAutofit/>
          </a:bodyPr>
          <a:lstStyle>
            <a:defPPr>
              <a:defRPr lang="en-US"/>
            </a:defPPr>
            <a:lvl1pPr>
              <a:spcBef>
                <a:spcPct val="0"/>
              </a:spcBef>
              <a:buNone/>
              <a:defRPr sz="2200" b="1">
                <a:solidFill>
                  <a:schemeClr val="bg1"/>
                </a:solidFill>
                <a:latin typeface="Open Sans" panose="020B06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0" dirty="0">
                <a:solidFill>
                  <a:prstClr val="black"/>
                </a:solidFill>
              </a:rPr>
              <a:t>S</a:t>
            </a:r>
            <a:r>
              <a:rPr kumimoji="0" lang="en-US"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ince</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 2011, Houston’s homeless population has been reduced by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63%,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with the city placing more than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25,000</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 of homeless residents in housing</a:t>
            </a:r>
          </a:p>
        </p:txBody>
      </p:sp>
      <p:pic>
        <p:nvPicPr>
          <p:cNvPr id="7" name="Picture 6">
            <a:extLst>
              <a:ext uri="{FF2B5EF4-FFF2-40B4-BE49-F238E27FC236}">
                <a16:creationId xmlns:a16="http://schemas.microsoft.com/office/drawing/2014/main" id="{C8F288F5-3D04-4EA9-94B0-294E86797434}"/>
              </a:ext>
            </a:extLst>
          </p:cNvPr>
          <p:cNvPicPr>
            <a:picLocks noChangeAspect="1"/>
          </p:cNvPicPr>
          <p:nvPr/>
        </p:nvPicPr>
        <p:blipFill rotWithShape="1">
          <a:blip r:embed="rId4" cstate="email">
            <a:lum bright="70000" contrast="-70000"/>
            <a:extLst>
              <a:ext uri="{28A0092B-C50C-407E-A947-70E740481C1C}">
                <a14:useLocalDpi xmlns:a14="http://schemas.microsoft.com/office/drawing/2010/main" val="0"/>
              </a:ext>
            </a:extLst>
          </a:blip>
          <a:srcRect/>
          <a:stretch/>
        </p:blipFill>
        <p:spPr>
          <a:xfrm>
            <a:off x="351874" y="388968"/>
            <a:ext cx="7748039" cy="2557619"/>
          </a:xfrm>
          <a:prstGeom prst="rect">
            <a:avLst/>
          </a:prstGeom>
        </p:spPr>
      </p:pic>
    </p:spTree>
    <p:extLst>
      <p:ext uri="{BB962C8B-B14F-4D97-AF65-F5344CB8AC3E}">
        <p14:creationId xmlns:p14="http://schemas.microsoft.com/office/powerpoint/2010/main" val="28945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ericans Experiencing Homelessness">
            <a:extLst>
              <a:ext uri="{FF2B5EF4-FFF2-40B4-BE49-F238E27FC236}">
                <a16:creationId xmlns:a16="http://schemas.microsoft.com/office/drawing/2014/main" id="{4B22383B-530A-4A67-B057-BE9433E8575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3401" t="23814" b="12275"/>
          <a:stretch/>
        </p:blipFill>
        <p:spPr bwMode="auto">
          <a:xfrm>
            <a:off x="6037934" y="1763100"/>
            <a:ext cx="3837585" cy="3702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building, dog, person&#10;&#10;Description automatically generated">
            <a:extLst>
              <a:ext uri="{FF2B5EF4-FFF2-40B4-BE49-F238E27FC236}">
                <a16:creationId xmlns:a16="http://schemas.microsoft.com/office/drawing/2014/main" id="{0D5160F6-7D33-49D2-954A-AC34B3FEE48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702140" y="0"/>
            <a:ext cx="2489860" cy="6858000"/>
          </a:xfrm>
          <a:prstGeom prst="rect">
            <a:avLst/>
          </a:prstGeom>
        </p:spPr>
      </p:pic>
      <p:pic>
        <p:nvPicPr>
          <p:cNvPr id="7" name="Picture 6" descr="A picture containing outdoor, building, dog, person&#10;&#10;Description automatically generated">
            <a:extLst>
              <a:ext uri="{FF2B5EF4-FFF2-40B4-BE49-F238E27FC236}">
                <a16:creationId xmlns:a16="http://schemas.microsoft.com/office/drawing/2014/main" id="{D120D51C-47DC-4EBF-B004-1569144056C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0"/>
            <a:ext cx="1983179" cy="6858000"/>
          </a:xfrm>
          <a:prstGeom prst="rect">
            <a:avLst/>
          </a:prstGeom>
        </p:spPr>
      </p:pic>
      <p:sp>
        <p:nvSpPr>
          <p:cNvPr id="2" name="Title 1">
            <a:extLst>
              <a:ext uri="{FF2B5EF4-FFF2-40B4-BE49-F238E27FC236}">
                <a16:creationId xmlns:a16="http://schemas.microsoft.com/office/drawing/2014/main" id="{28CFF2A0-5B86-4384-9D42-9B69CC9957FC}"/>
              </a:ext>
            </a:extLst>
          </p:cNvPr>
          <p:cNvSpPr>
            <a:spLocks noGrp="1"/>
          </p:cNvSpPr>
          <p:nvPr>
            <p:ph type="title"/>
          </p:nvPr>
        </p:nvSpPr>
        <p:spPr>
          <a:xfrm>
            <a:off x="1983179" y="0"/>
            <a:ext cx="7718961" cy="1325563"/>
          </a:xfrm>
          <a:noFill/>
        </p:spPr>
        <p:txBody>
          <a:bodyPr>
            <a:normAutofit fontScale="90000"/>
          </a:bodyPr>
          <a:lstStyle/>
          <a:p>
            <a:r>
              <a:rPr lang="en-US" sz="3200">
                <a:latin typeface="Open Sans" panose="020B0606030504020204" pitchFamily="34" charset="0"/>
                <a:ea typeface="Open Sans" panose="020B0606030504020204" pitchFamily="34" charset="0"/>
                <a:cs typeface="Open Sans" panose="020B0606030504020204" pitchFamily="34" charset="0"/>
              </a:rPr>
              <a:t>Where we would stand if we had been able to achieve Houston’s results nationwide</a:t>
            </a:r>
          </a:p>
        </p:txBody>
      </p:sp>
      <p:cxnSp>
        <p:nvCxnSpPr>
          <p:cNvPr id="6" name="Straight Arrow Connector 5">
            <a:extLst>
              <a:ext uri="{FF2B5EF4-FFF2-40B4-BE49-F238E27FC236}">
                <a16:creationId xmlns:a16="http://schemas.microsoft.com/office/drawing/2014/main" id="{DB09D516-C627-4707-B24E-605D2CC38958}"/>
              </a:ext>
            </a:extLst>
          </p:cNvPr>
          <p:cNvCxnSpPr>
            <a:cxnSpLocks/>
          </p:cNvCxnSpPr>
          <p:nvPr/>
        </p:nvCxnSpPr>
        <p:spPr>
          <a:xfrm>
            <a:off x="8196981" y="2892096"/>
            <a:ext cx="5154" cy="15544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E20AE26-AE4A-4E10-BD72-8492C0AC38C2}"/>
              </a:ext>
            </a:extLst>
          </p:cNvPr>
          <p:cNvSpPr txBox="1"/>
          <p:nvPr/>
        </p:nvSpPr>
        <p:spPr>
          <a:xfrm>
            <a:off x="8182601" y="3371958"/>
            <a:ext cx="1000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63%</a:t>
            </a:r>
          </a:p>
        </p:txBody>
      </p:sp>
      <p:sp>
        <p:nvSpPr>
          <p:cNvPr id="10" name="TextBox 9">
            <a:extLst>
              <a:ext uri="{FF2B5EF4-FFF2-40B4-BE49-F238E27FC236}">
                <a16:creationId xmlns:a16="http://schemas.microsoft.com/office/drawing/2014/main" id="{587E616D-AA8D-433F-9BDC-8DC3A11CF28E}"/>
              </a:ext>
            </a:extLst>
          </p:cNvPr>
          <p:cNvSpPr txBox="1"/>
          <p:nvPr/>
        </p:nvSpPr>
        <p:spPr>
          <a:xfrm>
            <a:off x="7446323" y="1842091"/>
            <a:ext cx="961544"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9F9F9F"/>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366,951</a:t>
            </a:r>
            <a:endParaRPr kumimoji="0" lang="en-US" sz="1200" b="0" i="0" u="none" strike="noStrike" kern="1200" cap="none" spc="0" normalizeH="0" baseline="0" noProof="0">
              <a:ln>
                <a:noFill/>
              </a:ln>
              <a:solidFill>
                <a:srgbClr val="9F9F9F"/>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 name="Rectangle: Rounded Corners 8">
            <a:extLst>
              <a:ext uri="{FF2B5EF4-FFF2-40B4-BE49-F238E27FC236}">
                <a16:creationId xmlns:a16="http://schemas.microsoft.com/office/drawing/2014/main" id="{58F6E879-85AB-4AE1-A838-64449D6B4477}"/>
              </a:ext>
            </a:extLst>
          </p:cNvPr>
          <p:cNvSpPr/>
          <p:nvPr/>
        </p:nvSpPr>
        <p:spPr>
          <a:xfrm>
            <a:off x="7653699" y="2960950"/>
            <a:ext cx="371274" cy="1583992"/>
          </a:xfrm>
          <a:prstGeom prst="roundRect">
            <a:avLst/>
          </a:prstGeom>
          <a:solidFill>
            <a:srgbClr val="92D050">
              <a:alpha val="5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Americans Experiencing Homelessness">
            <a:extLst>
              <a:ext uri="{FF2B5EF4-FFF2-40B4-BE49-F238E27FC236}">
                <a16:creationId xmlns:a16="http://schemas.microsoft.com/office/drawing/2014/main" id="{A50F5B05-4C90-4CD8-B09C-E2800C1A18A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3401" t="23814" r="9657" b="12275"/>
          <a:stretch/>
        </p:blipFill>
        <p:spPr bwMode="auto">
          <a:xfrm>
            <a:off x="2822346" y="1763099"/>
            <a:ext cx="2825039" cy="370235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38DF71F-C99E-43F2-8724-13919BAEB91E}"/>
              </a:ext>
            </a:extLst>
          </p:cNvPr>
          <p:cNvCxnSpPr/>
          <p:nvPr/>
        </p:nvCxnSpPr>
        <p:spPr>
          <a:xfrm>
            <a:off x="5647385" y="1325563"/>
            <a:ext cx="0" cy="4413756"/>
          </a:xfrm>
          <a:prstGeom prst="line">
            <a:avLst/>
          </a:prstGeom>
          <a:ln>
            <a:solidFill>
              <a:schemeClr val="dk1">
                <a:alpha val="73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135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ffiti&#10;&#10;Description automatically generated">
            <a:extLst>
              <a:ext uri="{FF2B5EF4-FFF2-40B4-BE49-F238E27FC236}">
                <a16:creationId xmlns:a16="http://schemas.microsoft.com/office/drawing/2014/main" id="{0744E1A6-B079-4178-AAB2-CC287165B30C}"/>
              </a:ext>
            </a:extLst>
          </p:cNvPr>
          <p:cNvPicPr>
            <a:picLocks noChangeAspect="1"/>
          </p:cNvPicPr>
          <p:nvPr/>
        </p:nvPicPr>
        <p:blipFill rotWithShape="1">
          <a:blip r:embed="rId3" cstate="email">
            <a:alphaModFix amt="70000"/>
            <a:extLst>
              <a:ext uri="{28A0092B-C50C-407E-A947-70E740481C1C}">
                <a14:useLocalDpi xmlns:a14="http://schemas.microsoft.com/office/drawing/2010/main" val="0"/>
              </a:ext>
            </a:extLst>
          </a:blip>
          <a:srcRect/>
          <a:stretch/>
        </p:blipFill>
        <p:spPr>
          <a:xfrm>
            <a:off x="0" y="24063"/>
            <a:ext cx="12192000" cy="6858000"/>
          </a:xfrm>
          <a:prstGeom prst="rect">
            <a:avLst/>
          </a:prstGeom>
          <a:effectLst>
            <a:outerShdw blurRad="50800" dist="50800" dir="5400000" algn="ctr" rotWithShape="0">
              <a:srgbClr val="000000"/>
            </a:outerShdw>
          </a:effectLst>
        </p:spPr>
      </p:pic>
      <p:sp>
        <p:nvSpPr>
          <p:cNvPr id="6" name="Content Placeholder 2">
            <a:extLst>
              <a:ext uri="{FF2B5EF4-FFF2-40B4-BE49-F238E27FC236}">
                <a16:creationId xmlns:a16="http://schemas.microsoft.com/office/drawing/2014/main" id="{58FFF5F7-8576-455A-A562-3678FE876573}"/>
              </a:ext>
            </a:extLst>
          </p:cNvPr>
          <p:cNvSpPr>
            <a:spLocks noGrp="1"/>
          </p:cNvSpPr>
          <p:nvPr>
            <p:ph idx="1"/>
          </p:nvPr>
        </p:nvSpPr>
        <p:spPr>
          <a:xfrm>
            <a:off x="1151314" y="939380"/>
            <a:ext cx="10299119" cy="686220"/>
          </a:xfrm>
          <a:solidFill>
            <a:schemeClr val="tx1">
              <a:alpha val="64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pPr marL="0" indent="0" algn="ctr">
              <a:buNone/>
            </a:pPr>
            <a:r>
              <a:rPr lang="en-US" sz="2400" b="0" i="0" u="none" strike="noStrike" baseline="0">
                <a:solidFill>
                  <a:schemeClr val="bg1"/>
                </a:solidFill>
                <a:latin typeface="Open Sans" panose="020B0606030504020204" pitchFamily="34" charset="0"/>
                <a:ea typeface="Open Sans" panose="020B0606030504020204" pitchFamily="34" charset="0"/>
                <a:cs typeface="Open Sans" panose="020B0606030504020204" pitchFamily="34" charset="0"/>
              </a:rPr>
              <a:t>In 2011, Houston had one of the nation’s largest homeless populations </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AA4AB942-9B15-4150-BCC7-68C9F919CBD1}"/>
              </a:ext>
            </a:extLst>
          </p:cNvPr>
          <p:cNvPicPr>
            <a:picLocks noChangeAspect="1"/>
          </p:cNvPicPr>
          <p:nvPr/>
        </p:nvPicPr>
        <p:blipFill rotWithShape="1">
          <a:blip r:embed="rId4" cstate="email">
            <a:lum bright="70000" contrast="-70000"/>
            <a:extLst>
              <a:ext uri="{28A0092B-C50C-407E-A947-70E740481C1C}">
                <a14:useLocalDpi xmlns:a14="http://schemas.microsoft.com/office/drawing/2010/main" val="0"/>
              </a:ext>
            </a:extLst>
          </a:blip>
          <a:srcRect/>
          <a:stretch/>
        </p:blipFill>
        <p:spPr>
          <a:xfrm>
            <a:off x="409747" y="579120"/>
            <a:ext cx="7748039" cy="1376680"/>
          </a:xfrm>
          <a:prstGeom prst="rect">
            <a:avLst/>
          </a:prstGeom>
        </p:spPr>
      </p:pic>
    </p:spTree>
    <p:extLst>
      <p:ext uri="{BB962C8B-B14F-4D97-AF65-F5344CB8AC3E}">
        <p14:creationId xmlns:p14="http://schemas.microsoft.com/office/powerpoint/2010/main" val="296146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A4CDBF8C-62D0-416C-B52D-D87DC930042C}"/>
              </a:ext>
            </a:extLst>
          </p:cNvPr>
          <p:cNvPicPr>
            <a:picLocks noChangeAspect="1"/>
          </p:cNvPicPr>
          <p:nvPr/>
        </p:nvPicPr>
        <p:blipFill rotWithShape="1">
          <a:blip r:embed="rId3" cstate="email">
            <a:alphaModFix amt="89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C3AF06BC-8218-4C4A-BCAA-2AC548FC48F8}"/>
              </a:ext>
            </a:extLst>
          </p:cNvPr>
          <p:cNvSpPr/>
          <p:nvPr/>
        </p:nvSpPr>
        <p:spPr bwMode="gray">
          <a:xfrm>
            <a:off x="6009570" y="1737194"/>
            <a:ext cx="5601769" cy="4815390"/>
          </a:xfrm>
          <a:prstGeom prst="rect">
            <a:avLst/>
          </a:prstGeom>
          <a:solidFill>
            <a:srgbClr val="000000">
              <a:alpha val="60000"/>
            </a:srgbClr>
          </a:solidFill>
          <a:ln w="3810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6" name="Title 5">
            <a:extLst>
              <a:ext uri="{FF2B5EF4-FFF2-40B4-BE49-F238E27FC236}">
                <a16:creationId xmlns:a16="http://schemas.microsoft.com/office/drawing/2014/main" id="{C5702E4A-E16D-4516-9355-0F5004E90C14}"/>
              </a:ext>
            </a:extLst>
          </p:cNvPr>
          <p:cNvSpPr txBox="1">
            <a:spLocks/>
          </p:cNvSpPr>
          <p:nvPr/>
        </p:nvSpPr>
        <p:spPr bwMode="gray">
          <a:xfrm>
            <a:off x="360807" y="235525"/>
            <a:ext cx="9848064" cy="1067469"/>
          </a:xfrm>
          <a:prstGeom prst="rect">
            <a:avLst/>
          </a:prstGeom>
          <a:solidFill>
            <a:srgbClr val="000000">
              <a:alpha val="40000"/>
            </a:srgbClr>
          </a:solidFill>
          <a:ln>
            <a:noFill/>
          </a:ln>
        </p:spPr>
        <p:txBody>
          <a:bodyPr vert="horz" lIns="182880" tIns="91440" rIns="0" bIns="0" rtlCol="0" anchor="ctr" anchorCtr="0">
            <a:noAutofit/>
          </a:bodyPr>
          <a:lstStyle>
            <a:defPPr>
              <a:defRPr lang="en-US"/>
            </a:defPPr>
            <a:lvl1pPr>
              <a:spcBef>
                <a:spcPct val="0"/>
              </a:spcBef>
              <a:buNone/>
              <a:defRPr sz="2200" b="1">
                <a:solidFill>
                  <a:schemeClr val="bg1"/>
                </a:solidFill>
                <a:latin typeface="Open Sans" panose="020B06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Open Sans" panose="020B0606030504020204" pitchFamily="34" charset="0"/>
                <a:ea typeface="Open Sans Light" panose="020B0306030504020204" pitchFamily="34" charset="0"/>
                <a:cs typeface="Open Sans Light" panose="020B0306030504020204" pitchFamily="34" charset="0"/>
              </a:rPr>
              <a:t>The homelessness s</a:t>
            </a:r>
            <a:r>
              <a:rPr kumimoji="0" lang="en-US" sz="2200" b="1" i="0" u="none" strike="noStrike" kern="1200" cap="none" spc="0" normalizeH="0" baseline="0" noProof="0" err="1">
                <a:ln>
                  <a:noFill/>
                </a:ln>
                <a:solidFill>
                  <a:prstClr val="white"/>
                </a:solidFill>
                <a:effectLst/>
                <a:uLnTx/>
                <a:uFillTx/>
                <a:latin typeface="Open Sans" panose="020B0606030504020204" pitchFamily="34" charset="0"/>
                <a:ea typeface="Open Sans Light" panose="020B0306030504020204" pitchFamily="34" charset="0"/>
                <a:cs typeface="Open Sans Light" panose="020B0306030504020204" pitchFamily="34" charset="0"/>
              </a:rPr>
              <a:t>ystem</a:t>
            </a:r>
            <a:r>
              <a:rPr kumimoji="0" lang="en-US" sz="2200" b="1" i="0" u="none" strike="noStrike" kern="1200" cap="none" spc="0" normalizeH="0" baseline="0" noProof="0">
                <a:ln>
                  <a:noFill/>
                </a:ln>
                <a:solidFill>
                  <a:prstClr val="white"/>
                </a:solidFill>
                <a:effectLst/>
                <a:uLnTx/>
                <a:uFillTx/>
                <a:latin typeface="Open Sans" panose="020B0606030504020204" pitchFamily="34" charset="0"/>
                <a:ea typeface="Open Sans Light" panose="020B0306030504020204" pitchFamily="34" charset="0"/>
                <a:cs typeface="Open Sans Light" panose="020B0306030504020204" pitchFamily="34" charset="0"/>
              </a:rPr>
              <a:t> was disjointed with duplicative services and service gaps.</a:t>
            </a:r>
          </a:p>
        </p:txBody>
      </p:sp>
      <p:sp>
        <p:nvSpPr>
          <p:cNvPr id="7" name="TextBox 6">
            <a:extLst>
              <a:ext uri="{FF2B5EF4-FFF2-40B4-BE49-F238E27FC236}">
                <a16:creationId xmlns:a16="http://schemas.microsoft.com/office/drawing/2014/main" id="{201812E1-B2F8-48A9-9AD6-F7B5310AA6FA}"/>
              </a:ext>
            </a:extLst>
          </p:cNvPr>
          <p:cNvSpPr txBox="1"/>
          <p:nvPr/>
        </p:nvSpPr>
        <p:spPr>
          <a:xfrm>
            <a:off x="6519178" y="2947577"/>
            <a:ext cx="4582555" cy="29084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Different organizations were all working in their own lanes, according to their own rules and procedures, doing what they wanted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Annise Parker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Former mayor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Houston</a:t>
            </a:r>
          </a:p>
        </p:txBody>
      </p:sp>
      <p:grpSp>
        <p:nvGrpSpPr>
          <p:cNvPr id="15" name="Group 14">
            <a:extLst>
              <a:ext uri="{FF2B5EF4-FFF2-40B4-BE49-F238E27FC236}">
                <a16:creationId xmlns:a16="http://schemas.microsoft.com/office/drawing/2014/main" id="{416EE8E5-EF59-4131-B7D4-29A39D51A534}"/>
              </a:ext>
            </a:extLst>
          </p:cNvPr>
          <p:cNvGrpSpPr/>
          <p:nvPr/>
        </p:nvGrpSpPr>
        <p:grpSpPr>
          <a:xfrm>
            <a:off x="6396606" y="2150055"/>
            <a:ext cx="544928" cy="444624"/>
            <a:chOff x="1589088" y="3867150"/>
            <a:chExt cx="649287" cy="501650"/>
          </a:xfrm>
          <a:solidFill>
            <a:schemeClr val="accent1"/>
          </a:solidFill>
        </p:grpSpPr>
        <p:sp>
          <p:nvSpPr>
            <p:cNvPr id="16" name="Freeform 26">
              <a:extLst>
                <a:ext uri="{FF2B5EF4-FFF2-40B4-BE49-F238E27FC236}">
                  <a16:creationId xmlns:a16="http://schemas.microsoft.com/office/drawing/2014/main" id="{52993B17-17C8-4603-81DF-C5C76EFD5D8D}"/>
                </a:ext>
              </a:extLst>
            </p:cNvPr>
            <p:cNvSpPr>
              <a:spLocks noEditPoints="1"/>
            </p:cNvSpPr>
            <p:nvPr/>
          </p:nvSpPr>
          <p:spPr bwMode="auto">
            <a:xfrm>
              <a:off x="1944688" y="3867150"/>
              <a:ext cx="293687" cy="501650"/>
            </a:xfrm>
            <a:custGeom>
              <a:avLst/>
              <a:gdLst>
                <a:gd name="T0" fmla="*/ 87 w 96"/>
                <a:gd name="T1" fmla="*/ 76 h 164"/>
                <a:gd name="T2" fmla="*/ 54 w 96"/>
                <a:gd name="T3" fmla="*/ 76 h 164"/>
                <a:gd name="T4" fmla="*/ 54 w 96"/>
                <a:gd name="T5" fmla="*/ 72 h 164"/>
                <a:gd name="T6" fmla="*/ 72 w 96"/>
                <a:gd name="T7" fmla="*/ 44 h 164"/>
                <a:gd name="T8" fmla="*/ 81 w 96"/>
                <a:gd name="T9" fmla="*/ 34 h 164"/>
                <a:gd name="T10" fmla="*/ 81 w 96"/>
                <a:gd name="T11" fmla="*/ 9 h 164"/>
                <a:gd name="T12" fmla="*/ 72 w 96"/>
                <a:gd name="T13" fmla="*/ 0 h 164"/>
                <a:gd name="T14" fmla="*/ 19 w 96"/>
                <a:gd name="T15" fmla="*/ 21 h 164"/>
                <a:gd name="T16" fmla="*/ 0 w 96"/>
                <a:gd name="T17" fmla="*/ 91 h 164"/>
                <a:gd name="T18" fmla="*/ 0 w 96"/>
                <a:gd name="T19" fmla="*/ 155 h 164"/>
                <a:gd name="T20" fmla="*/ 9 w 96"/>
                <a:gd name="T21" fmla="*/ 164 h 164"/>
                <a:gd name="T22" fmla="*/ 87 w 96"/>
                <a:gd name="T23" fmla="*/ 164 h 164"/>
                <a:gd name="T24" fmla="*/ 96 w 96"/>
                <a:gd name="T25" fmla="*/ 155 h 164"/>
                <a:gd name="T26" fmla="*/ 96 w 96"/>
                <a:gd name="T27" fmla="*/ 85 h 164"/>
                <a:gd name="T28" fmla="*/ 87 w 96"/>
                <a:gd name="T29" fmla="*/ 76 h 164"/>
                <a:gd name="T30" fmla="*/ 87 w 96"/>
                <a:gd name="T31" fmla="*/ 155 h 164"/>
                <a:gd name="T32" fmla="*/ 87 w 96"/>
                <a:gd name="T33" fmla="*/ 156 h 164"/>
                <a:gd name="T34" fmla="*/ 9 w 96"/>
                <a:gd name="T35" fmla="*/ 156 h 164"/>
                <a:gd name="T36" fmla="*/ 8 w 96"/>
                <a:gd name="T37" fmla="*/ 155 h 164"/>
                <a:gd name="T38" fmla="*/ 8 w 96"/>
                <a:gd name="T39" fmla="*/ 91 h 164"/>
                <a:gd name="T40" fmla="*/ 26 w 96"/>
                <a:gd name="T41" fmla="*/ 27 h 164"/>
                <a:gd name="T42" fmla="*/ 72 w 96"/>
                <a:gd name="T43" fmla="*/ 9 h 164"/>
                <a:gd name="T44" fmla="*/ 73 w 96"/>
                <a:gd name="T45" fmla="*/ 9 h 164"/>
                <a:gd name="T46" fmla="*/ 73 w 96"/>
                <a:gd name="T47" fmla="*/ 34 h 164"/>
                <a:gd name="T48" fmla="*/ 72 w 96"/>
                <a:gd name="T49" fmla="*/ 35 h 164"/>
                <a:gd name="T50" fmla="*/ 46 w 96"/>
                <a:gd name="T51" fmla="*/ 72 h 164"/>
                <a:gd name="T52" fmla="*/ 46 w 96"/>
                <a:gd name="T53" fmla="*/ 80 h 164"/>
                <a:gd name="T54" fmla="*/ 50 w 96"/>
                <a:gd name="T55" fmla="*/ 84 h 164"/>
                <a:gd name="T56" fmla="*/ 87 w 96"/>
                <a:gd name="T57" fmla="*/ 84 h 164"/>
                <a:gd name="T58" fmla="*/ 87 w 96"/>
                <a:gd name="T59" fmla="*/ 85 h 164"/>
                <a:gd name="T60" fmla="*/ 87 w 96"/>
                <a:gd name="T6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64">
                  <a:moveTo>
                    <a:pt x="87" y="76"/>
                  </a:moveTo>
                  <a:cubicBezTo>
                    <a:pt x="54" y="76"/>
                    <a:pt x="54" y="76"/>
                    <a:pt x="54" y="76"/>
                  </a:cubicBezTo>
                  <a:cubicBezTo>
                    <a:pt x="54" y="72"/>
                    <a:pt x="54" y="72"/>
                    <a:pt x="54" y="72"/>
                  </a:cubicBezTo>
                  <a:cubicBezTo>
                    <a:pt x="54" y="47"/>
                    <a:pt x="63" y="44"/>
                    <a:pt x="72" y="44"/>
                  </a:cubicBezTo>
                  <a:cubicBezTo>
                    <a:pt x="77" y="44"/>
                    <a:pt x="81" y="39"/>
                    <a:pt x="81" y="34"/>
                  </a:cubicBezTo>
                  <a:cubicBezTo>
                    <a:pt x="81" y="9"/>
                    <a:pt x="81" y="9"/>
                    <a:pt x="81" y="9"/>
                  </a:cubicBezTo>
                  <a:cubicBezTo>
                    <a:pt x="81" y="4"/>
                    <a:pt x="77" y="0"/>
                    <a:pt x="72" y="0"/>
                  </a:cubicBezTo>
                  <a:cubicBezTo>
                    <a:pt x="50" y="0"/>
                    <a:pt x="32" y="7"/>
                    <a:pt x="19" y="21"/>
                  </a:cubicBezTo>
                  <a:cubicBezTo>
                    <a:pt x="6" y="35"/>
                    <a:pt x="0" y="59"/>
                    <a:pt x="0" y="91"/>
                  </a:cubicBezTo>
                  <a:cubicBezTo>
                    <a:pt x="0" y="155"/>
                    <a:pt x="0" y="155"/>
                    <a:pt x="0" y="155"/>
                  </a:cubicBezTo>
                  <a:cubicBezTo>
                    <a:pt x="0" y="160"/>
                    <a:pt x="4" y="164"/>
                    <a:pt x="9" y="164"/>
                  </a:cubicBezTo>
                  <a:cubicBezTo>
                    <a:pt x="87" y="164"/>
                    <a:pt x="87" y="164"/>
                    <a:pt x="87" y="164"/>
                  </a:cubicBezTo>
                  <a:cubicBezTo>
                    <a:pt x="92" y="164"/>
                    <a:pt x="96" y="160"/>
                    <a:pt x="96" y="155"/>
                  </a:cubicBezTo>
                  <a:cubicBezTo>
                    <a:pt x="96" y="85"/>
                    <a:pt x="96" y="85"/>
                    <a:pt x="96" y="85"/>
                  </a:cubicBezTo>
                  <a:cubicBezTo>
                    <a:pt x="96" y="80"/>
                    <a:pt x="92" y="76"/>
                    <a:pt x="87" y="76"/>
                  </a:cubicBezTo>
                  <a:close/>
                  <a:moveTo>
                    <a:pt x="87" y="155"/>
                  </a:moveTo>
                  <a:cubicBezTo>
                    <a:pt x="87" y="155"/>
                    <a:pt x="87" y="156"/>
                    <a:pt x="87" y="156"/>
                  </a:cubicBezTo>
                  <a:cubicBezTo>
                    <a:pt x="9" y="156"/>
                    <a:pt x="9" y="156"/>
                    <a:pt x="9" y="156"/>
                  </a:cubicBezTo>
                  <a:cubicBezTo>
                    <a:pt x="9" y="156"/>
                    <a:pt x="8" y="155"/>
                    <a:pt x="8" y="155"/>
                  </a:cubicBezTo>
                  <a:cubicBezTo>
                    <a:pt x="8" y="91"/>
                    <a:pt x="8" y="91"/>
                    <a:pt x="8" y="91"/>
                  </a:cubicBezTo>
                  <a:cubicBezTo>
                    <a:pt x="8" y="61"/>
                    <a:pt x="14" y="39"/>
                    <a:pt x="26" y="27"/>
                  </a:cubicBezTo>
                  <a:cubicBezTo>
                    <a:pt x="37" y="15"/>
                    <a:pt x="53" y="9"/>
                    <a:pt x="72" y="9"/>
                  </a:cubicBezTo>
                  <a:cubicBezTo>
                    <a:pt x="72" y="9"/>
                    <a:pt x="73" y="9"/>
                    <a:pt x="73" y="9"/>
                  </a:cubicBezTo>
                  <a:cubicBezTo>
                    <a:pt x="73" y="34"/>
                    <a:pt x="73" y="34"/>
                    <a:pt x="73" y="34"/>
                  </a:cubicBezTo>
                  <a:cubicBezTo>
                    <a:pt x="73" y="35"/>
                    <a:pt x="72" y="35"/>
                    <a:pt x="72" y="35"/>
                  </a:cubicBezTo>
                  <a:cubicBezTo>
                    <a:pt x="55" y="35"/>
                    <a:pt x="46" y="47"/>
                    <a:pt x="46" y="72"/>
                  </a:cubicBezTo>
                  <a:cubicBezTo>
                    <a:pt x="46" y="80"/>
                    <a:pt x="46" y="80"/>
                    <a:pt x="46" y="80"/>
                  </a:cubicBezTo>
                  <a:cubicBezTo>
                    <a:pt x="46" y="82"/>
                    <a:pt x="48" y="84"/>
                    <a:pt x="50" y="84"/>
                  </a:cubicBezTo>
                  <a:cubicBezTo>
                    <a:pt x="87" y="84"/>
                    <a:pt x="87" y="84"/>
                    <a:pt x="87" y="84"/>
                  </a:cubicBezTo>
                  <a:cubicBezTo>
                    <a:pt x="87" y="84"/>
                    <a:pt x="87" y="85"/>
                    <a:pt x="87" y="85"/>
                  </a:cubicBezTo>
                  <a:lnTo>
                    <a:pt x="87" y="1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27">
              <a:extLst>
                <a:ext uri="{FF2B5EF4-FFF2-40B4-BE49-F238E27FC236}">
                  <a16:creationId xmlns:a16="http://schemas.microsoft.com/office/drawing/2014/main" id="{4AFE7E81-58F6-4A4D-A57D-82E2CE295BCC}"/>
                </a:ext>
              </a:extLst>
            </p:cNvPr>
            <p:cNvSpPr>
              <a:spLocks noEditPoints="1"/>
            </p:cNvSpPr>
            <p:nvPr/>
          </p:nvSpPr>
          <p:spPr bwMode="auto">
            <a:xfrm>
              <a:off x="1589088" y="3867150"/>
              <a:ext cx="292100" cy="501650"/>
            </a:xfrm>
            <a:custGeom>
              <a:avLst/>
              <a:gdLst>
                <a:gd name="T0" fmla="*/ 86 w 95"/>
                <a:gd name="T1" fmla="*/ 76 h 164"/>
                <a:gd name="T2" fmla="*/ 54 w 95"/>
                <a:gd name="T3" fmla="*/ 76 h 164"/>
                <a:gd name="T4" fmla="*/ 54 w 95"/>
                <a:gd name="T5" fmla="*/ 72 h 164"/>
                <a:gd name="T6" fmla="*/ 72 w 95"/>
                <a:gd name="T7" fmla="*/ 44 h 164"/>
                <a:gd name="T8" fmla="*/ 81 w 95"/>
                <a:gd name="T9" fmla="*/ 34 h 164"/>
                <a:gd name="T10" fmla="*/ 81 w 95"/>
                <a:gd name="T11" fmla="*/ 9 h 164"/>
                <a:gd name="T12" fmla="*/ 72 w 95"/>
                <a:gd name="T13" fmla="*/ 0 h 164"/>
                <a:gd name="T14" fmla="*/ 19 w 95"/>
                <a:gd name="T15" fmla="*/ 21 h 164"/>
                <a:gd name="T16" fmla="*/ 0 w 95"/>
                <a:gd name="T17" fmla="*/ 91 h 164"/>
                <a:gd name="T18" fmla="*/ 0 w 95"/>
                <a:gd name="T19" fmla="*/ 155 h 164"/>
                <a:gd name="T20" fmla="*/ 9 w 95"/>
                <a:gd name="T21" fmla="*/ 164 h 164"/>
                <a:gd name="T22" fmla="*/ 86 w 95"/>
                <a:gd name="T23" fmla="*/ 164 h 164"/>
                <a:gd name="T24" fmla="*/ 95 w 95"/>
                <a:gd name="T25" fmla="*/ 155 h 164"/>
                <a:gd name="T26" fmla="*/ 95 w 95"/>
                <a:gd name="T27" fmla="*/ 85 h 164"/>
                <a:gd name="T28" fmla="*/ 86 w 95"/>
                <a:gd name="T29" fmla="*/ 76 h 164"/>
                <a:gd name="T30" fmla="*/ 87 w 95"/>
                <a:gd name="T31" fmla="*/ 155 h 164"/>
                <a:gd name="T32" fmla="*/ 86 w 95"/>
                <a:gd name="T33" fmla="*/ 156 h 164"/>
                <a:gd name="T34" fmla="*/ 9 w 95"/>
                <a:gd name="T35" fmla="*/ 156 h 164"/>
                <a:gd name="T36" fmla="*/ 8 w 95"/>
                <a:gd name="T37" fmla="*/ 155 h 164"/>
                <a:gd name="T38" fmla="*/ 8 w 95"/>
                <a:gd name="T39" fmla="*/ 91 h 164"/>
                <a:gd name="T40" fmla="*/ 25 w 95"/>
                <a:gd name="T41" fmla="*/ 27 h 164"/>
                <a:gd name="T42" fmla="*/ 72 w 95"/>
                <a:gd name="T43" fmla="*/ 9 h 164"/>
                <a:gd name="T44" fmla="*/ 72 w 95"/>
                <a:gd name="T45" fmla="*/ 9 h 164"/>
                <a:gd name="T46" fmla="*/ 72 w 95"/>
                <a:gd name="T47" fmla="*/ 34 h 164"/>
                <a:gd name="T48" fmla="*/ 72 w 95"/>
                <a:gd name="T49" fmla="*/ 35 h 164"/>
                <a:gd name="T50" fmla="*/ 45 w 95"/>
                <a:gd name="T51" fmla="*/ 72 h 164"/>
                <a:gd name="T52" fmla="*/ 45 w 95"/>
                <a:gd name="T53" fmla="*/ 80 h 164"/>
                <a:gd name="T54" fmla="*/ 50 w 95"/>
                <a:gd name="T55" fmla="*/ 84 h 164"/>
                <a:gd name="T56" fmla="*/ 86 w 95"/>
                <a:gd name="T57" fmla="*/ 84 h 164"/>
                <a:gd name="T58" fmla="*/ 87 w 95"/>
                <a:gd name="T59" fmla="*/ 85 h 164"/>
                <a:gd name="T60" fmla="*/ 87 w 95"/>
                <a:gd name="T6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4">
                  <a:moveTo>
                    <a:pt x="86" y="76"/>
                  </a:moveTo>
                  <a:cubicBezTo>
                    <a:pt x="54" y="76"/>
                    <a:pt x="54" y="76"/>
                    <a:pt x="54" y="76"/>
                  </a:cubicBezTo>
                  <a:cubicBezTo>
                    <a:pt x="54" y="72"/>
                    <a:pt x="54" y="72"/>
                    <a:pt x="54" y="72"/>
                  </a:cubicBezTo>
                  <a:cubicBezTo>
                    <a:pt x="54" y="47"/>
                    <a:pt x="63" y="44"/>
                    <a:pt x="72" y="44"/>
                  </a:cubicBezTo>
                  <a:cubicBezTo>
                    <a:pt x="77" y="44"/>
                    <a:pt x="81" y="39"/>
                    <a:pt x="81" y="34"/>
                  </a:cubicBezTo>
                  <a:cubicBezTo>
                    <a:pt x="81" y="9"/>
                    <a:pt x="81" y="9"/>
                    <a:pt x="81" y="9"/>
                  </a:cubicBezTo>
                  <a:cubicBezTo>
                    <a:pt x="81" y="4"/>
                    <a:pt x="77" y="0"/>
                    <a:pt x="72" y="0"/>
                  </a:cubicBezTo>
                  <a:cubicBezTo>
                    <a:pt x="50" y="0"/>
                    <a:pt x="32" y="7"/>
                    <a:pt x="19" y="21"/>
                  </a:cubicBezTo>
                  <a:cubicBezTo>
                    <a:pt x="6" y="35"/>
                    <a:pt x="0" y="59"/>
                    <a:pt x="0" y="91"/>
                  </a:cubicBezTo>
                  <a:cubicBezTo>
                    <a:pt x="0" y="155"/>
                    <a:pt x="0" y="155"/>
                    <a:pt x="0" y="155"/>
                  </a:cubicBezTo>
                  <a:cubicBezTo>
                    <a:pt x="0" y="160"/>
                    <a:pt x="4" y="164"/>
                    <a:pt x="9" y="164"/>
                  </a:cubicBezTo>
                  <a:cubicBezTo>
                    <a:pt x="86" y="164"/>
                    <a:pt x="86" y="164"/>
                    <a:pt x="86" y="164"/>
                  </a:cubicBezTo>
                  <a:cubicBezTo>
                    <a:pt x="91" y="164"/>
                    <a:pt x="95" y="160"/>
                    <a:pt x="95" y="155"/>
                  </a:cubicBezTo>
                  <a:cubicBezTo>
                    <a:pt x="95" y="85"/>
                    <a:pt x="95" y="85"/>
                    <a:pt x="95" y="85"/>
                  </a:cubicBezTo>
                  <a:cubicBezTo>
                    <a:pt x="95" y="80"/>
                    <a:pt x="91" y="76"/>
                    <a:pt x="86" y="76"/>
                  </a:cubicBezTo>
                  <a:close/>
                  <a:moveTo>
                    <a:pt x="87" y="155"/>
                  </a:moveTo>
                  <a:cubicBezTo>
                    <a:pt x="87" y="155"/>
                    <a:pt x="87" y="156"/>
                    <a:pt x="86" y="156"/>
                  </a:cubicBezTo>
                  <a:cubicBezTo>
                    <a:pt x="9" y="156"/>
                    <a:pt x="9" y="156"/>
                    <a:pt x="9" y="156"/>
                  </a:cubicBezTo>
                  <a:cubicBezTo>
                    <a:pt x="8" y="156"/>
                    <a:pt x="8" y="155"/>
                    <a:pt x="8" y="155"/>
                  </a:cubicBezTo>
                  <a:cubicBezTo>
                    <a:pt x="8" y="91"/>
                    <a:pt x="8" y="91"/>
                    <a:pt x="8" y="91"/>
                  </a:cubicBezTo>
                  <a:cubicBezTo>
                    <a:pt x="8" y="61"/>
                    <a:pt x="14" y="39"/>
                    <a:pt x="25" y="27"/>
                  </a:cubicBezTo>
                  <a:cubicBezTo>
                    <a:pt x="37" y="15"/>
                    <a:pt x="52" y="9"/>
                    <a:pt x="72" y="9"/>
                  </a:cubicBezTo>
                  <a:cubicBezTo>
                    <a:pt x="72" y="9"/>
                    <a:pt x="72" y="9"/>
                    <a:pt x="72" y="9"/>
                  </a:cubicBezTo>
                  <a:cubicBezTo>
                    <a:pt x="72" y="34"/>
                    <a:pt x="72" y="34"/>
                    <a:pt x="72" y="34"/>
                  </a:cubicBezTo>
                  <a:cubicBezTo>
                    <a:pt x="72" y="35"/>
                    <a:pt x="72" y="35"/>
                    <a:pt x="72" y="35"/>
                  </a:cubicBezTo>
                  <a:cubicBezTo>
                    <a:pt x="54" y="35"/>
                    <a:pt x="45" y="47"/>
                    <a:pt x="45" y="72"/>
                  </a:cubicBezTo>
                  <a:cubicBezTo>
                    <a:pt x="45" y="80"/>
                    <a:pt x="45" y="80"/>
                    <a:pt x="45" y="80"/>
                  </a:cubicBezTo>
                  <a:cubicBezTo>
                    <a:pt x="45" y="82"/>
                    <a:pt x="47" y="84"/>
                    <a:pt x="50" y="84"/>
                  </a:cubicBezTo>
                  <a:cubicBezTo>
                    <a:pt x="86" y="84"/>
                    <a:pt x="86" y="84"/>
                    <a:pt x="86" y="84"/>
                  </a:cubicBezTo>
                  <a:cubicBezTo>
                    <a:pt x="87" y="84"/>
                    <a:pt x="87" y="85"/>
                    <a:pt x="87" y="85"/>
                  </a:cubicBezTo>
                  <a:lnTo>
                    <a:pt x="87" y="1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3F98D4B4-944B-403E-AE39-1D60FCCB8B0B}"/>
              </a:ext>
            </a:extLst>
          </p:cNvPr>
          <p:cNvGrpSpPr/>
          <p:nvPr/>
        </p:nvGrpSpPr>
        <p:grpSpPr>
          <a:xfrm rot="10800000">
            <a:off x="10613333" y="4124342"/>
            <a:ext cx="544928" cy="444624"/>
            <a:chOff x="1589088" y="3867150"/>
            <a:chExt cx="649287" cy="501650"/>
          </a:xfrm>
          <a:solidFill>
            <a:schemeClr val="accent1"/>
          </a:solidFill>
        </p:grpSpPr>
        <p:sp>
          <p:nvSpPr>
            <p:cNvPr id="19" name="Freeform 26">
              <a:extLst>
                <a:ext uri="{FF2B5EF4-FFF2-40B4-BE49-F238E27FC236}">
                  <a16:creationId xmlns:a16="http://schemas.microsoft.com/office/drawing/2014/main" id="{47841B86-03FD-4870-9E30-41192C0EE612}"/>
                </a:ext>
              </a:extLst>
            </p:cNvPr>
            <p:cNvSpPr>
              <a:spLocks noEditPoints="1"/>
            </p:cNvSpPr>
            <p:nvPr/>
          </p:nvSpPr>
          <p:spPr bwMode="auto">
            <a:xfrm>
              <a:off x="1944688" y="3867150"/>
              <a:ext cx="293687" cy="501650"/>
            </a:xfrm>
            <a:custGeom>
              <a:avLst/>
              <a:gdLst>
                <a:gd name="T0" fmla="*/ 87 w 96"/>
                <a:gd name="T1" fmla="*/ 76 h 164"/>
                <a:gd name="T2" fmla="*/ 54 w 96"/>
                <a:gd name="T3" fmla="*/ 76 h 164"/>
                <a:gd name="T4" fmla="*/ 54 w 96"/>
                <a:gd name="T5" fmla="*/ 72 h 164"/>
                <a:gd name="T6" fmla="*/ 72 w 96"/>
                <a:gd name="T7" fmla="*/ 44 h 164"/>
                <a:gd name="T8" fmla="*/ 81 w 96"/>
                <a:gd name="T9" fmla="*/ 34 h 164"/>
                <a:gd name="T10" fmla="*/ 81 w 96"/>
                <a:gd name="T11" fmla="*/ 9 h 164"/>
                <a:gd name="T12" fmla="*/ 72 w 96"/>
                <a:gd name="T13" fmla="*/ 0 h 164"/>
                <a:gd name="T14" fmla="*/ 19 w 96"/>
                <a:gd name="T15" fmla="*/ 21 h 164"/>
                <a:gd name="T16" fmla="*/ 0 w 96"/>
                <a:gd name="T17" fmla="*/ 91 h 164"/>
                <a:gd name="T18" fmla="*/ 0 w 96"/>
                <a:gd name="T19" fmla="*/ 155 h 164"/>
                <a:gd name="T20" fmla="*/ 9 w 96"/>
                <a:gd name="T21" fmla="*/ 164 h 164"/>
                <a:gd name="T22" fmla="*/ 87 w 96"/>
                <a:gd name="T23" fmla="*/ 164 h 164"/>
                <a:gd name="T24" fmla="*/ 96 w 96"/>
                <a:gd name="T25" fmla="*/ 155 h 164"/>
                <a:gd name="T26" fmla="*/ 96 w 96"/>
                <a:gd name="T27" fmla="*/ 85 h 164"/>
                <a:gd name="T28" fmla="*/ 87 w 96"/>
                <a:gd name="T29" fmla="*/ 76 h 164"/>
                <a:gd name="T30" fmla="*/ 87 w 96"/>
                <a:gd name="T31" fmla="*/ 155 h 164"/>
                <a:gd name="T32" fmla="*/ 87 w 96"/>
                <a:gd name="T33" fmla="*/ 156 h 164"/>
                <a:gd name="T34" fmla="*/ 9 w 96"/>
                <a:gd name="T35" fmla="*/ 156 h 164"/>
                <a:gd name="T36" fmla="*/ 8 w 96"/>
                <a:gd name="T37" fmla="*/ 155 h 164"/>
                <a:gd name="T38" fmla="*/ 8 w 96"/>
                <a:gd name="T39" fmla="*/ 91 h 164"/>
                <a:gd name="T40" fmla="*/ 26 w 96"/>
                <a:gd name="T41" fmla="*/ 27 h 164"/>
                <a:gd name="T42" fmla="*/ 72 w 96"/>
                <a:gd name="T43" fmla="*/ 9 h 164"/>
                <a:gd name="T44" fmla="*/ 73 w 96"/>
                <a:gd name="T45" fmla="*/ 9 h 164"/>
                <a:gd name="T46" fmla="*/ 73 w 96"/>
                <a:gd name="T47" fmla="*/ 34 h 164"/>
                <a:gd name="T48" fmla="*/ 72 w 96"/>
                <a:gd name="T49" fmla="*/ 35 h 164"/>
                <a:gd name="T50" fmla="*/ 46 w 96"/>
                <a:gd name="T51" fmla="*/ 72 h 164"/>
                <a:gd name="T52" fmla="*/ 46 w 96"/>
                <a:gd name="T53" fmla="*/ 80 h 164"/>
                <a:gd name="T54" fmla="*/ 50 w 96"/>
                <a:gd name="T55" fmla="*/ 84 h 164"/>
                <a:gd name="T56" fmla="*/ 87 w 96"/>
                <a:gd name="T57" fmla="*/ 84 h 164"/>
                <a:gd name="T58" fmla="*/ 87 w 96"/>
                <a:gd name="T59" fmla="*/ 85 h 164"/>
                <a:gd name="T60" fmla="*/ 87 w 96"/>
                <a:gd name="T6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64">
                  <a:moveTo>
                    <a:pt x="87" y="76"/>
                  </a:moveTo>
                  <a:cubicBezTo>
                    <a:pt x="54" y="76"/>
                    <a:pt x="54" y="76"/>
                    <a:pt x="54" y="76"/>
                  </a:cubicBezTo>
                  <a:cubicBezTo>
                    <a:pt x="54" y="72"/>
                    <a:pt x="54" y="72"/>
                    <a:pt x="54" y="72"/>
                  </a:cubicBezTo>
                  <a:cubicBezTo>
                    <a:pt x="54" y="47"/>
                    <a:pt x="63" y="44"/>
                    <a:pt x="72" y="44"/>
                  </a:cubicBezTo>
                  <a:cubicBezTo>
                    <a:pt x="77" y="44"/>
                    <a:pt x="81" y="39"/>
                    <a:pt x="81" y="34"/>
                  </a:cubicBezTo>
                  <a:cubicBezTo>
                    <a:pt x="81" y="9"/>
                    <a:pt x="81" y="9"/>
                    <a:pt x="81" y="9"/>
                  </a:cubicBezTo>
                  <a:cubicBezTo>
                    <a:pt x="81" y="4"/>
                    <a:pt x="77" y="0"/>
                    <a:pt x="72" y="0"/>
                  </a:cubicBezTo>
                  <a:cubicBezTo>
                    <a:pt x="50" y="0"/>
                    <a:pt x="32" y="7"/>
                    <a:pt x="19" y="21"/>
                  </a:cubicBezTo>
                  <a:cubicBezTo>
                    <a:pt x="6" y="35"/>
                    <a:pt x="0" y="59"/>
                    <a:pt x="0" y="91"/>
                  </a:cubicBezTo>
                  <a:cubicBezTo>
                    <a:pt x="0" y="155"/>
                    <a:pt x="0" y="155"/>
                    <a:pt x="0" y="155"/>
                  </a:cubicBezTo>
                  <a:cubicBezTo>
                    <a:pt x="0" y="160"/>
                    <a:pt x="4" y="164"/>
                    <a:pt x="9" y="164"/>
                  </a:cubicBezTo>
                  <a:cubicBezTo>
                    <a:pt x="87" y="164"/>
                    <a:pt x="87" y="164"/>
                    <a:pt x="87" y="164"/>
                  </a:cubicBezTo>
                  <a:cubicBezTo>
                    <a:pt x="92" y="164"/>
                    <a:pt x="96" y="160"/>
                    <a:pt x="96" y="155"/>
                  </a:cubicBezTo>
                  <a:cubicBezTo>
                    <a:pt x="96" y="85"/>
                    <a:pt x="96" y="85"/>
                    <a:pt x="96" y="85"/>
                  </a:cubicBezTo>
                  <a:cubicBezTo>
                    <a:pt x="96" y="80"/>
                    <a:pt x="92" y="76"/>
                    <a:pt x="87" y="76"/>
                  </a:cubicBezTo>
                  <a:close/>
                  <a:moveTo>
                    <a:pt x="87" y="155"/>
                  </a:moveTo>
                  <a:cubicBezTo>
                    <a:pt x="87" y="155"/>
                    <a:pt x="87" y="156"/>
                    <a:pt x="87" y="156"/>
                  </a:cubicBezTo>
                  <a:cubicBezTo>
                    <a:pt x="9" y="156"/>
                    <a:pt x="9" y="156"/>
                    <a:pt x="9" y="156"/>
                  </a:cubicBezTo>
                  <a:cubicBezTo>
                    <a:pt x="9" y="156"/>
                    <a:pt x="8" y="155"/>
                    <a:pt x="8" y="155"/>
                  </a:cubicBezTo>
                  <a:cubicBezTo>
                    <a:pt x="8" y="91"/>
                    <a:pt x="8" y="91"/>
                    <a:pt x="8" y="91"/>
                  </a:cubicBezTo>
                  <a:cubicBezTo>
                    <a:pt x="8" y="61"/>
                    <a:pt x="14" y="39"/>
                    <a:pt x="26" y="27"/>
                  </a:cubicBezTo>
                  <a:cubicBezTo>
                    <a:pt x="37" y="15"/>
                    <a:pt x="53" y="9"/>
                    <a:pt x="72" y="9"/>
                  </a:cubicBezTo>
                  <a:cubicBezTo>
                    <a:pt x="72" y="9"/>
                    <a:pt x="73" y="9"/>
                    <a:pt x="73" y="9"/>
                  </a:cubicBezTo>
                  <a:cubicBezTo>
                    <a:pt x="73" y="34"/>
                    <a:pt x="73" y="34"/>
                    <a:pt x="73" y="34"/>
                  </a:cubicBezTo>
                  <a:cubicBezTo>
                    <a:pt x="73" y="35"/>
                    <a:pt x="72" y="35"/>
                    <a:pt x="72" y="35"/>
                  </a:cubicBezTo>
                  <a:cubicBezTo>
                    <a:pt x="55" y="35"/>
                    <a:pt x="46" y="47"/>
                    <a:pt x="46" y="72"/>
                  </a:cubicBezTo>
                  <a:cubicBezTo>
                    <a:pt x="46" y="80"/>
                    <a:pt x="46" y="80"/>
                    <a:pt x="46" y="80"/>
                  </a:cubicBezTo>
                  <a:cubicBezTo>
                    <a:pt x="46" y="82"/>
                    <a:pt x="48" y="84"/>
                    <a:pt x="50" y="84"/>
                  </a:cubicBezTo>
                  <a:cubicBezTo>
                    <a:pt x="87" y="84"/>
                    <a:pt x="87" y="84"/>
                    <a:pt x="87" y="84"/>
                  </a:cubicBezTo>
                  <a:cubicBezTo>
                    <a:pt x="87" y="84"/>
                    <a:pt x="87" y="85"/>
                    <a:pt x="87" y="85"/>
                  </a:cubicBezTo>
                  <a:lnTo>
                    <a:pt x="87" y="1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7">
              <a:extLst>
                <a:ext uri="{FF2B5EF4-FFF2-40B4-BE49-F238E27FC236}">
                  <a16:creationId xmlns:a16="http://schemas.microsoft.com/office/drawing/2014/main" id="{02D7D406-C5EF-4B97-9EEB-8DA02BC7A9C8}"/>
                </a:ext>
              </a:extLst>
            </p:cNvPr>
            <p:cNvSpPr>
              <a:spLocks noEditPoints="1"/>
            </p:cNvSpPr>
            <p:nvPr/>
          </p:nvSpPr>
          <p:spPr bwMode="auto">
            <a:xfrm>
              <a:off x="1589088" y="3867150"/>
              <a:ext cx="292100" cy="501650"/>
            </a:xfrm>
            <a:custGeom>
              <a:avLst/>
              <a:gdLst>
                <a:gd name="T0" fmla="*/ 86 w 95"/>
                <a:gd name="T1" fmla="*/ 76 h 164"/>
                <a:gd name="T2" fmla="*/ 54 w 95"/>
                <a:gd name="T3" fmla="*/ 76 h 164"/>
                <a:gd name="T4" fmla="*/ 54 w 95"/>
                <a:gd name="T5" fmla="*/ 72 h 164"/>
                <a:gd name="T6" fmla="*/ 72 w 95"/>
                <a:gd name="T7" fmla="*/ 44 h 164"/>
                <a:gd name="T8" fmla="*/ 81 w 95"/>
                <a:gd name="T9" fmla="*/ 34 h 164"/>
                <a:gd name="T10" fmla="*/ 81 w 95"/>
                <a:gd name="T11" fmla="*/ 9 h 164"/>
                <a:gd name="T12" fmla="*/ 72 w 95"/>
                <a:gd name="T13" fmla="*/ 0 h 164"/>
                <a:gd name="T14" fmla="*/ 19 w 95"/>
                <a:gd name="T15" fmla="*/ 21 h 164"/>
                <a:gd name="T16" fmla="*/ 0 w 95"/>
                <a:gd name="T17" fmla="*/ 91 h 164"/>
                <a:gd name="T18" fmla="*/ 0 w 95"/>
                <a:gd name="T19" fmla="*/ 155 h 164"/>
                <a:gd name="T20" fmla="*/ 9 w 95"/>
                <a:gd name="T21" fmla="*/ 164 h 164"/>
                <a:gd name="T22" fmla="*/ 86 w 95"/>
                <a:gd name="T23" fmla="*/ 164 h 164"/>
                <a:gd name="T24" fmla="*/ 95 w 95"/>
                <a:gd name="T25" fmla="*/ 155 h 164"/>
                <a:gd name="T26" fmla="*/ 95 w 95"/>
                <a:gd name="T27" fmla="*/ 85 h 164"/>
                <a:gd name="T28" fmla="*/ 86 w 95"/>
                <a:gd name="T29" fmla="*/ 76 h 164"/>
                <a:gd name="T30" fmla="*/ 87 w 95"/>
                <a:gd name="T31" fmla="*/ 155 h 164"/>
                <a:gd name="T32" fmla="*/ 86 w 95"/>
                <a:gd name="T33" fmla="*/ 156 h 164"/>
                <a:gd name="T34" fmla="*/ 9 w 95"/>
                <a:gd name="T35" fmla="*/ 156 h 164"/>
                <a:gd name="T36" fmla="*/ 8 w 95"/>
                <a:gd name="T37" fmla="*/ 155 h 164"/>
                <a:gd name="T38" fmla="*/ 8 w 95"/>
                <a:gd name="T39" fmla="*/ 91 h 164"/>
                <a:gd name="T40" fmla="*/ 25 w 95"/>
                <a:gd name="T41" fmla="*/ 27 h 164"/>
                <a:gd name="T42" fmla="*/ 72 w 95"/>
                <a:gd name="T43" fmla="*/ 9 h 164"/>
                <a:gd name="T44" fmla="*/ 72 w 95"/>
                <a:gd name="T45" fmla="*/ 9 h 164"/>
                <a:gd name="T46" fmla="*/ 72 w 95"/>
                <a:gd name="T47" fmla="*/ 34 h 164"/>
                <a:gd name="T48" fmla="*/ 72 w 95"/>
                <a:gd name="T49" fmla="*/ 35 h 164"/>
                <a:gd name="T50" fmla="*/ 45 w 95"/>
                <a:gd name="T51" fmla="*/ 72 h 164"/>
                <a:gd name="T52" fmla="*/ 45 w 95"/>
                <a:gd name="T53" fmla="*/ 80 h 164"/>
                <a:gd name="T54" fmla="*/ 50 w 95"/>
                <a:gd name="T55" fmla="*/ 84 h 164"/>
                <a:gd name="T56" fmla="*/ 86 w 95"/>
                <a:gd name="T57" fmla="*/ 84 h 164"/>
                <a:gd name="T58" fmla="*/ 87 w 95"/>
                <a:gd name="T59" fmla="*/ 85 h 164"/>
                <a:gd name="T60" fmla="*/ 87 w 95"/>
                <a:gd name="T6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4">
                  <a:moveTo>
                    <a:pt x="86" y="76"/>
                  </a:moveTo>
                  <a:cubicBezTo>
                    <a:pt x="54" y="76"/>
                    <a:pt x="54" y="76"/>
                    <a:pt x="54" y="76"/>
                  </a:cubicBezTo>
                  <a:cubicBezTo>
                    <a:pt x="54" y="72"/>
                    <a:pt x="54" y="72"/>
                    <a:pt x="54" y="72"/>
                  </a:cubicBezTo>
                  <a:cubicBezTo>
                    <a:pt x="54" y="47"/>
                    <a:pt x="63" y="44"/>
                    <a:pt x="72" y="44"/>
                  </a:cubicBezTo>
                  <a:cubicBezTo>
                    <a:pt x="77" y="44"/>
                    <a:pt x="81" y="39"/>
                    <a:pt x="81" y="34"/>
                  </a:cubicBezTo>
                  <a:cubicBezTo>
                    <a:pt x="81" y="9"/>
                    <a:pt x="81" y="9"/>
                    <a:pt x="81" y="9"/>
                  </a:cubicBezTo>
                  <a:cubicBezTo>
                    <a:pt x="81" y="4"/>
                    <a:pt x="77" y="0"/>
                    <a:pt x="72" y="0"/>
                  </a:cubicBezTo>
                  <a:cubicBezTo>
                    <a:pt x="50" y="0"/>
                    <a:pt x="32" y="7"/>
                    <a:pt x="19" y="21"/>
                  </a:cubicBezTo>
                  <a:cubicBezTo>
                    <a:pt x="6" y="35"/>
                    <a:pt x="0" y="59"/>
                    <a:pt x="0" y="91"/>
                  </a:cubicBezTo>
                  <a:cubicBezTo>
                    <a:pt x="0" y="155"/>
                    <a:pt x="0" y="155"/>
                    <a:pt x="0" y="155"/>
                  </a:cubicBezTo>
                  <a:cubicBezTo>
                    <a:pt x="0" y="160"/>
                    <a:pt x="4" y="164"/>
                    <a:pt x="9" y="164"/>
                  </a:cubicBezTo>
                  <a:cubicBezTo>
                    <a:pt x="86" y="164"/>
                    <a:pt x="86" y="164"/>
                    <a:pt x="86" y="164"/>
                  </a:cubicBezTo>
                  <a:cubicBezTo>
                    <a:pt x="91" y="164"/>
                    <a:pt x="95" y="160"/>
                    <a:pt x="95" y="155"/>
                  </a:cubicBezTo>
                  <a:cubicBezTo>
                    <a:pt x="95" y="85"/>
                    <a:pt x="95" y="85"/>
                    <a:pt x="95" y="85"/>
                  </a:cubicBezTo>
                  <a:cubicBezTo>
                    <a:pt x="95" y="80"/>
                    <a:pt x="91" y="76"/>
                    <a:pt x="86" y="76"/>
                  </a:cubicBezTo>
                  <a:close/>
                  <a:moveTo>
                    <a:pt x="87" y="155"/>
                  </a:moveTo>
                  <a:cubicBezTo>
                    <a:pt x="87" y="155"/>
                    <a:pt x="87" y="156"/>
                    <a:pt x="86" y="156"/>
                  </a:cubicBezTo>
                  <a:cubicBezTo>
                    <a:pt x="9" y="156"/>
                    <a:pt x="9" y="156"/>
                    <a:pt x="9" y="156"/>
                  </a:cubicBezTo>
                  <a:cubicBezTo>
                    <a:pt x="8" y="156"/>
                    <a:pt x="8" y="155"/>
                    <a:pt x="8" y="155"/>
                  </a:cubicBezTo>
                  <a:cubicBezTo>
                    <a:pt x="8" y="91"/>
                    <a:pt x="8" y="91"/>
                    <a:pt x="8" y="91"/>
                  </a:cubicBezTo>
                  <a:cubicBezTo>
                    <a:pt x="8" y="61"/>
                    <a:pt x="14" y="39"/>
                    <a:pt x="25" y="27"/>
                  </a:cubicBezTo>
                  <a:cubicBezTo>
                    <a:pt x="37" y="15"/>
                    <a:pt x="52" y="9"/>
                    <a:pt x="72" y="9"/>
                  </a:cubicBezTo>
                  <a:cubicBezTo>
                    <a:pt x="72" y="9"/>
                    <a:pt x="72" y="9"/>
                    <a:pt x="72" y="9"/>
                  </a:cubicBezTo>
                  <a:cubicBezTo>
                    <a:pt x="72" y="34"/>
                    <a:pt x="72" y="34"/>
                    <a:pt x="72" y="34"/>
                  </a:cubicBezTo>
                  <a:cubicBezTo>
                    <a:pt x="72" y="35"/>
                    <a:pt x="72" y="35"/>
                    <a:pt x="72" y="35"/>
                  </a:cubicBezTo>
                  <a:cubicBezTo>
                    <a:pt x="54" y="35"/>
                    <a:pt x="45" y="47"/>
                    <a:pt x="45" y="72"/>
                  </a:cubicBezTo>
                  <a:cubicBezTo>
                    <a:pt x="45" y="80"/>
                    <a:pt x="45" y="80"/>
                    <a:pt x="45" y="80"/>
                  </a:cubicBezTo>
                  <a:cubicBezTo>
                    <a:pt x="45" y="82"/>
                    <a:pt x="47" y="84"/>
                    <a:pt x="50" y="84"/>
                  </a:cubicBezTo>
                  <a:cubicBezTo>
                    <a:pt x="86" y="84"/>
                    <a:pt x="86" y="84"/>
                    <a:pt x="86" y="84"/>
                  </a:cubicBezTo>
                  <a:cubicBezTo>
                    <a:pt x="87" y="84"/>
                    <a:pt x="87" y="85"/>
                    <a:pt x="87" y="85"/>
                  </a:cubicBezTo>
                  <a:lnTo>
                    <a:pt x="87" y="1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Houston Mayor Annise Parker speaks during a general session at the California Democrats State Convention on March 8, 2014, in Los Angeles, Calif. (Photo by Jae C. Hong/AP)">
            <a:extLst>
              <a:ext uri="{FF2B5EF4-FFF2-40B4-BE49-F238E27FC236}">
                <a16:creationId xmlns:a16="http://schemas.microsoft.com/office/drawing/2014/main" id="{F14A14E7-4FEB-49D2-85A9-18B7B422077F}"/>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733126" y="4805635"/>
            <a:ext cx="2070162" cy="12595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19E51F3-611B-48F4-8978-481E7329D5B9}"/>
              </a:ext>
            </a:extLst>
          </p:cNvPr>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89686" y="-1"/>
            <a:ext cx="7243375" cy="1455821"/>
          </a:xfrm>
          <a:prstGeom prst="rect">
            <a:avLst/>
          </a:prstGeom>
        </p:spPr>
      </p:pic>
    </p:spTree>
    <p:extLst>
      <p:ext uri="{BB962C8B-B14F-4D97-AF65-F5344CB8AC3E}">
        <p14:creationId xmlns:p14="http://schemas.microsoft.com/office/powerpoint/2010/main" val="414677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DC6CEF2-8C57-96FF-E28C-389B3CE5ACF0}"/>
              </a:ext>
            </a:extLst>
          </p:cNvPr>
          <p:cNvPicPr>
            <a:picLocks noChangeAspect="1"/>
          </p:cNvPicPr>
          <p:nvPr/>
        </p:nvPicPr>
        <p:blipFill rotWithShape="1">
          <a:blip r:embed="rId3"/>
          <a:srcRect l="42741" t="53540" r="25490" b="9926"/>
          <a:stretch/>
        </p:blipFill>
        <p:spPr>
          <a:xfrm>
            <a:off x="0" y="1"/>
            <a:ext cx="12192000" cy="6858000"/>
          </a:xfrm>
          <a:prstGeom prst="rect">
            <a:avLst/>
          </a:prstGeom>
        </p:spPr>
      </p:pic>
      <p:pic>
        <p:nvPicPr>
          <p:cNvPr id="15" name="Picture 14">
            <a:extLst>
              <a:ext uri="{FF2B5EF4-FFF2-40B4-BE49-F238E27FC236}">
                <a16:creationId xmlns:a16="http://schemas.microsoft.com/office/drawing/2014/main" id="{F19BDD3C-F6C1-47DD-B1AF-2872585AECB9}"/>
              </a:ext>
            </a:extLst>
          </p:cNvPr>
          <p:cNvPicPr>
            <a:picLocks noChangeAspect="1"/>
          </p:cNvPicPr>
          <p:nvPr/>
        </p:nvPicPr>
        <p:blipFill rotWithShape="1">
          <a:blip r:embed="rId4" cstate="email">
            <a:grayscl/>
            <a:extLst>
              <a:ext uri="{28A0092B-C50C-407E-A947-70E740481C1C}">
                <a14:useLocalDpi xmlns:a14="http://schemas.microsoft.com/office/drawing/2010/main" val="0"/>
              </a:ext>
            </a:extLst>
          </a:blip>
          <a:srcRect/>
          <a:stretch/>
        </p:blipFill>
        <p:spPr>
          <a:xfrm>
            <a:off x="-114596" y="-569453"/>
            <a:ext cx="6437298" cy="2285667"/>
          </a:xfrm>
          <a:prstGeom prst="rect">
            <a:avLst/>
          </a:prstGeom>
        </p:spPr>
      </p:pic>
      <p:sp>
        <p:nvSpPr>
          <p:cNvPr id="17" name="Freeform: Shape 16">
            <a:extLst>
              <a:ext uri="{FF2B5EF4-FFF2-40B4-BE49-F238E27FC236}">
                <a16:creationId xmlns:a16="http://schemas.microsoft.com/office/drawing/2014/main" id="{BB8BC59B-879D-DEF8-FE5E-FA1B57046E96}"/>
              </a:ext>
            </a:extLst>
          </p:cNvPr>
          <p:cNvSpPr/>
          <p:nvPr/>
        </p:nvSpPr>
        <p:spPr>
          <a:xfrm>
            <a:off x="4004109" y="3804217"/>
            <a:ext cx="1003460" cy="1997484"/>
          </a:xfrm>
          <a:custGeom>
            <a:avLst/>
            <a:gdLst>
              <a:gd name="connsiteX0" fmla="*/ 164662 w 351738"/>
              <a:gd name="connsiteY0" fmla="*/ 2645 h 713845"/>
              <a:gd name="connsiteX1" fmla="*/ 150648 w 351738"/>
              <a:gd name="connsiteY1" fmla="*/ 6149 h 713845"/>
              <a:gd name="connsiteX2" fmla="*/ 192690 w 351738"/>
              <a:gd name="connsiteY2" fmla="*/ 20163 h 713845"/>
              <a:gd name="connsiteX3" fmla="*/ 206703 w 351738"/>
              <a:gd name="connsiteY3" fmla="*/ 23666 h 713845"/>
              <a:gd name="connsiteX4" fmla="*/ 227724 w 351738"/>
              <a:gd name="connsiteY4" fmla="*/ 27170 h 713845"/>
              <a:gd name="connsiteX5" fmla="*/ 238234 w 351738"/>
              <a:gd name="connsiteY5" fmla="*/ 30673 h 713845"/>
              <a:gd name="connsiteX6" fmla="*/ 276772 w 351738"/>
              <a:gd name="connsiteY6" fmla="*/ 41183 h 713845"/>
              <a:gd name="connsiteX7" fmla="*/ 290786 w 351738"/>
              <a:gd name="connsiteY7" fmla="*/ 51694 h 713845"/>
              <a:gd name="connsiteX8" fmla="*/ 301297 w 351738"/>
              <a:gd name="connsiteY8" fmla="*/ 58701 h 713845"/>
              <a:gd name="connsiteX9" fmla="*/ 329324 w 351738"/>
              <a:gd name="connsiteY9" fmla="*/ 79721 h 713845"/>
              <a:gd name="connsiteX10" fmla="*/ 332828 w 351738"/>
              <a:gd name="connsiteY10" fmla="*/ 90232 h 713845"/>
              <a:gd name="connsiteX11" fmla="*/ 346841 w 351738"/>
              <a:gd name="connsiteY11" fmla="*/ 97239 h 713845"/>
              <a:gd name="connsiteX12" fmla="*/ 322317 w 351738"/>
              <a:gd name="connsiteY12" fmla="*/ 170811 h 713845"/>
              <a:gd name="connsiteX13" fmla="*/ 308303 w 351738"/>
              <a:gd name="connsiteY13" fmla="*/ 181321 h 713845"/>
              <a:gd name="connsiteX14" fmla="*/ 297793 w 351738"/>
              <a:gd name="connsiteY14" fmla="*/ 198839 h 713845"/>
              <a:gd name="connsiteX15" fmla="*/ 287283 w 351738"/>
              <a:gd name="connsiteY15" fmla="*/ 212852 h 713845"/>
              <a:gd name="connsiteX16" fmla="*/ 280276 w 351738"/>
              <a:gd name="connsiteY16" fmla="*/ 223363 h 713845"/>
              <a:gd name="connsiteX17" fmla="*/ 294290 w 351738"/>
              <a:gd name="connsiteY17" fmla="*/ 286425 h 713845"/>
              <a:gd name="connsiteX18" fmla="*/ 304800 w 351738"/>
              <a:gd name="connsiteY18" fmla="*/ 289928 h 713845"/>
              <a:gd name="connsiteX19" fmla="*/ 318814 w 351738"/>
              <a:gd name="connsiteY19" fmla="*/ 300439 h 713845"/>
              <a:gd name="connsiteX20" fmla="*/ 322317 w 351738"/>
              <a:gd name="connsiteY20" fmla="*/ 356494 h 713845"/>
              <a:gd name="connsiteX21" fmla="*/ 311807 w 351738"/>
              <a:gd name="connsiteY21" fmla="*/ 370508 h 713845"/>
              <a:gd name="connsiteX22" fmla="*/ 301297 w 351738"/>
              <a:gd name="connsiteY22" fmla="*/ 395032 h 713845"/>
              <a:gd name="connsiteX23" fmla="*/ 297793 w 351738"/>
              <a:gd name="connsiteY23" fmla="*/ 444080 h 713845"/>
              <a:gd name="connsiteX24" fmla="*/ 290786 w 351738"/>
              <a:gd name="connsiteY24" fmla="*/ 458094 h 713845"/>
              <a:gd name="connsiteX25" fmla="*/ 266262 w 351738"/>
              <a:gd name="connsiteY25" fmla="*/ 486121 h 713845"/>
              <a:gd name="connsiteX26" fmla="*/ 255752 w 351738"/>
              <a:gd name="connsiteY26" fmla="*/ 500135 h 713845"/>
              <a:gd name="connsiteX27" fmla="*/ 252248 w 351738"/>
              <a:gd name="connsiteY27" fmla="*/ 517652 h 713845"/>
              <a:gd name="connsiteX28" fmla="*/ 245241 w 351738"/>
              <a:gd name="connsiteY28" fmla="*/ 538673 h 713845"/>
              <a:gd name="connsiteX29" fmla="*/ 238234 w 351738"/>
              <a:gd name="connsiteY29" fmla="*/ 563197 h 713845"/>
              <a:gd name="connsiteX30" fmla="*/ 227724 w 351738"/>
              <a:gd name="connsiteY30" fmla="*/ 577211 h 713845"/>
              <a:gd name="connsiteX31" fmla="*/ 220717 w 351738"/>
              <a:gd name="connsiteY31" fmla="*/ 591225 h 713845"/>
              <a:gd name="connsiteX32" fmla="*/ 210207 w 351738"/>
              <a:gd name="connsiteY32" fmla="*/ 598232 h 713845"/>
              <a:gd name="connsiteX33" fmla="*/ 178676 w 351738"/>
              <a:gd name="connsiteY33" fmla="*/ 633266 h 713845"/>
              <a:gd name="connsiteX34" fmla="*/ 171669 w 351738"/>
              <a:gd name="connsiteY34" fmla="*/ 643777 h 713845"/>
              <a:gd name="connsiteX35" fmla="*/ 168166 w 351738"/>
              <a:gd name="connsiteY35" fmla="*/ 654287 h 713845"/>
              <a:gd name="connsiteX36" fmla="*/ 161159 w 351738"/>
              <a:gd name="connsiteY36" fmla="*/ 678811 h 713845"/>
              <a:gd name="connsiteX37" fmla="*/ 154152 w 351738"/>
              <a:gd name="connsiteY37" fmla="*/ 692825 h 713845"/>
              <a:gd name="connsiteX38" fmla="*/ 150648 w 351738"/>
              <a:gd name="connsiteY38" fmla="*/ 703335 h 713845"/>
              <a:gd name="connsiteX39" fmla="*/ 136634 w 351738"/>
              <a:gd name="connsiteY39" fmla="*/ 713845 h 713845"/>
              <a:gd name="connsiteX40" fmla="*/ 115614 w 351738"/>
              <a:gd name="connsiteY40" fmla="*/ 710342 h 713845"/>
              <a:gd name="connsiteX41" fmla="*/ 112110 w 351738"/>
              <a:gd name="connsiteY41" fmla="*/ 696328 h 713845"/>
              <a:gd name="connsiteX42" fmla="*/ 105103 w 351738"/>
              <a:gd name="connsiteY42" fmla="*/ 685818 h 713845"/>
              <a:gd name="connsiteX43" fmla="*/ 108607 w 351738"/>
              <a:gd name="connsiteY43" fmla="*/ 647280 h 713845"/>
              <a:gd name="connsiteX44" fmla="*/ 115614 w 351738"/>
              <a:gd name="connsiteY44" fmla="*/ 633266 h 713845"/>
              <a:gd name="connsiteX45" fmla="*/ 73572 w 351738"/>
              <a:gd name="connsiteY45" fmla="*/ 622756 h 713845"/>
              <a:gd name="connsiteX46" fmla="*/ 63062 w 351738"/>
              <a:gd name="connsiteY46" fmla="*/ 619252 h 713845"/>
              <a:gd name="connsiteX47" fmla="*/ 49048 w 351738"/>
              <a:gd name="connsiteY47" fmla="*/ 615749 h 713845"/>
              <a:gd name="connsiteX48" fmla="*/ 24524 w 351738"/>
              <a:gd name="connsiteY48" fmla="*/ 601735 h 713845"/>
              <a:gd name="connsiteX49" fmla="*/ 17517 w 351738"/>
              <a:gd name="connsiteY49" fmla="*/ 587721 h 713845"/>
              <a:gd name="connsiteX50" fmla="*/ 7007 w 351738"/>
              <a:gd name="connsiteY50" fmla="*/ 552687 h 713845"/>
              <a:gd name="connsiteX51" fmla="*/ 0 w 351738"/>
              <a:gd name="connsiteY51" fmla="*/ 528163 h 713845"/>
              <a:gd name="connsiteX52" fmla="*/ 14014 w 351738"/>
              <a:gd name="connsiteY52" fmla="*/ 458094 h 713845"/>
              <a:gd name="connsiteX53" fmla="*/ 24524 w 351738"/>
              <a:gd name="connsiteY53" fmla="*/ 451087 h 713845"/>
              <a:gd name="connsiteX54" fmla="*/ 28028 w 351738"/>
              <a:gd name="connsiteY54" fmla="*/ 440577 h 713845"/>
              <a:gd name="connsiteX55" fmla="*/ 56055 w 351738"/>
              <a:gd name="connsiteY55" fmla="*/ 437073 h 713845"/>
              <a:gd name="connsiteX56" fmla="*/ 66566 w 351738"/>
              <a:gd name="connsiteY56" fmla="*/ 433570 h 713845"/>
              <a:gd name="connsiteX57" fmla="*/ 84083 w 351738"/>
              <a:gd name="connsiteY57" fmla="*/ 412549 h 713845"/>
              <a:gd name="connsiteX58" fmla="*/ 101600 w 351738"/>
              <a:gd name="connsiteY58" fmla="*/ 398535 h 713845"/>
              <a:gd name="connsiteX59" fmla="*/ 122621 w 351738"/>
              <a:gd name="connsiteY59" fmla="*/ 374011 h 713845"/>
              <a:gd name="connsiteX60" fmla="*/ 136634 w 351738"/>
              <a:gd name="connsiteY60" fmla="*/ 370508 h 713845"/>
              <a:gd name="connsiteX61" fmla="*/ 150648 w 351738"/>
              <a:gd name="connsiteY61" fmla="*/ 363501 h 713845"/>
              <a:gd name="connsiteX62" fmla="*/ 150648 w 351738"/>
              <a:gd name="connsiteY62" fmla="*/ 331970 h 713845"/>
              <a:gd name="connsiteX63" fmla="*/ 129628 w 351738"/>
              <a:gd name="connsiteY63" fmla="*/ 310949 h 713845"/>
              <a:gd name="connsiteX64" fmla="*/ 126124 w 351738"/>
              <a:gd name="connsiteY64" fmla="*/ 296935 h 713845"/>
              <a:gd name="connsiteX65" fmla="*/ 115614 w 351738"/>
              <a:gd name="connsiteY65" fmla="*/ 286425 h 713845"/>
              <a:gd name="connsiteX66" fmla="*/ 94593 w 351738"/>
              <a:gd name="connsiteY66" fmla="*/ 258397 h 713845"/>
              <a:gd name="connsiteX67" fmla="*/ 91090 w 351738"/>
              <a:gd name="connsiteY67" fmla="*/ 233873 h 713845"/>
              <a:gd name="connsiteX68" fmla="*/ 70069 w 351738"/>
              <a:gd name="connsiteY68" fmla="*/ 226866 h 713845"/>
              <a:gd name="connsiteX69" fmla="*/ 73572 w 351738"/>
              <a:gd name="connsiteY69" fmla="*/ 170811 h 713845"/>
              <a:gd name="connsiteX70" fmla="*/ 80579 w 351738"/>
              <a:gd name="connsiteY70" fmla="*/ 142783 h 713845"/>
              <a:gd name="connsiteX71" fmla="*/ 91090 w 351738"/>
              <a:gd name="connsiteY71" fmla="*/ 135777 h 713845"/>
              <a:gd name="connsiteX72" fmla="*/ 105103 w 351738"/>
              <a:gd name="connsiteY72" fmla="*/ 86728 h 713845"/>
              <a:gd name="connsiteX73" fmla="*/ 126124 w 351738"/>
              <a:gd name="connsiteY73" fmla="*/ 65708 h 713845"/>
              <a:gd name="connsiteX74" fmla="*/ 133131 w 351738"/>
              <a:gd name="connsiteY74" fmla="*/ 51694 h 713845"/>
              <a:gd name="connsiteX75" fmla="*/ 136634 w 351738"/>
              <a:gd name="connsiteY75" fmla="*/ 41183 h 713845"/>
              <a:gd name="connsiteX76" fmla="*/ 164662 w 351738"/>
              <a:gd name="connsiteY76" fmla="*/ 2645 h 71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1738" h="713845">
                <a:moveTo>
                  <a:pt x="164662" y="2645"/>
                </a:moveTo>
                <a:cubicBezTo>
                  <a:pt x="166998" y="-3194"/>
                  <a:pt x="148495" y="1842"/>
                  <a:pt x="150648" y="6149"/>
                </a:cubicBezTo>
                <a:cubicBezTo>
                  <a:pt x="155797" y="16447"/>
                  <a:pt x="184096" y="18444"/>
                  <a:pt x="192690" y="20163"/>
                </a:cubicBezTo>
                <a:cubicBezTo>
                  <a:pt x="197411" y="21107"/>
                  <a:pt x="201982" y="22722"/>
                  <a:pt x="206703" y="23666"/>
                </a:cubicBezTo>
                <a:cubicBezTo>
                  <a:pt x="213669" y="25059"/>
                  <a:pt x="220789" y="25629"/>
                  <a:pt x="227724" y="27170"/>
                </a:cubicBezTo>
                <a:cubicBezTo>
                  <a:pt x="231329" y="27971"/>
                  <a:pt x="234697" y="29612"/>
                  <a:pt x="238234" y="30673"/>
                </a:cubicBezTo>
                <a:cubicBezTo>
                  <a:pt x="259064" y="36922"/>
                  <a:pt x="259225" y="36797"/>
                  <a:pt x="276772" y="41183"/>
                </a:cubicBezTo>
                <a:cubicBezTo>
                  <a:pt x="281443" y="44687"/>
                  <a:pt x="286034" y="48300"/>
                  <a:pt x="290786" y="51694"/>
                </a:cubicBezTo>
                <a:cubicBezTo>
                  <a:pt x="294212" y="54142"/>
                  <a:pt x="298100" y="55961"/>
                  <a:pt x="301297" y="58701"/>
                </a:cubicBezTo>
                <a:cubicBezTo>
                  <a:pt x="326087" y="79949"/>
                  <a:pt x="303801" y="66959"/>
                  <a:pt x="329324" y="79721"/>
                </a:cubicBezTo>
                <a:cubicBezTo>
                  <a:pt x="330492" y="83225"/>
                  <a:pt x="330217" y="87620"/>
                  <a:pt x="332828" y="90232"/>
                </a:cubicBezTo>
                <a:cubicBezTo>
                  <a:pt x="336521" y="93925"/>
                  <a:pt x="346368" y="92038"/>
                  <a:pt x="346841" y="97239"/>
                </a:cubicBezTo>
                <a:cubicBezTo>
                  <a:pt x="353490" y="170384"/>
                  <a:pt x="359237" y="163428"/>
                  <a:pt x="322317" y="170811"/>
                </a:cubicBezTo>
                <a:cubicBezTo>
                  <a:pt x="317646" y="174314"/>
                  <a:pt x="312148" y="176927"/>
                  <a:pt x="308303" y="181321"/>
                </a:cubicBezTo>
                <a:cubicBezTo>
                  <a:pt x="303819" y="186446"/>
                  <a:pt x="301570" y="193173"/>
                  <a:pt x="297793" y="198839"/>
                </a:cubicBezTo>
                <a:cubicBezTo>
                  <a:pt x="294554" y="203697"/>
                  <a:pt x="290677" y="208101"/>
                  <a:pt x="287283" y="212852"/>
                </a:cubicBezTo>
                <a:cubicBezTo>
                  <a:pt x="284836" y="216278"/>
                  <a:pt x="282612" y="219859"/>
                  <a:pt x="280276" y="223363"/>
                </a:cubicBezTo>
                <a:cubicBezTo>
                  <a:pt x="282795" y="263666"/>
                  <a:pt x="268482" y="273522"/>
                  <a:pt x="294290" y="286425"/>
                </a:cubicBezTo>
                <a:cubicBezTo>
                  <a:pt x="297593" y="288076"/>
                  <a:pt x="301297" y="288760"/>
                  <a:pt x="304800" y="289928"/>
                </a:cubicBezTo>
                <a:cubicBezTo>
                  <a:pt x="309471" y="293432"/>
                  <a:pt x="315014" y="296006"/>
                  <a:pt x="318814" y="300439"/>
                </a:cubicBezTo>
                <a:cubicBezTo>
                  <a:pt x="331991" y="315812"/>
                  <a:pt x="326577" y="339455"/>
                  <a:pt x="322317" y="356494"/>
                </a:cubicBezTo>
                <a:cubicBezTo>
                  <a:pt x="320901" y="362159"/>
                  <a:pt x="314902" y="365556"/>
                  <a:pt x="311807" y="370508"/>
                </a:cubicBezTo>
                <a:cubicBezTo>
                  <a:pt x="305620" y="380407"/>
                  <a:pt x="304703" y="384812"/>
                  <a:pt x="301297" y="395032"/>
                </a:cubicBezTo>
                <a:cubicBezTo>
                  <a:pt x="300129" y="411381"/>
                  <a:pt x="300488" y="427912"/>
                  <a:pt x="297793" y="444080"/>
                </a:cubicBezTo>
                <a:cubicBezTo>
                  <a:pt x="296934" y="449232"/>
                  <a:pt x="293683" y="453748"/>
                  <a:pt x="290786" y="458094"/>
                </a:cubicBezTo>
                <a:cubicBezTo>
                  <a:pt x="274586" y="482394"/>
                  <a:pt x="281457" y="468393"/>
                  <a:pt x="266262" y="486121"/>
                </a:cubicBezTo>
                <a:cubicBezTo>
                  <a:pt x="262462" y="490554"/>
                  <a:pt x="259255" y="495464"/>
                  <a:pt x="255752" y="500135"/>
                </a:cubicBezTo>
                <a:cubicBezTo>
                  <a:pt x="254584" y="505974"/>
                  <a:pt x="253815" y="511907"/>
                  <a:pt x="252248" y="517652"/>
                </a:cubicBezTo>
                <a:cubicBezTo>
                  <a:pt x="250304" y="524778"/>
                  <a:pt x="247032" y="531507"/>
                  <a:pt x="245241" y="538673"/>
                </a:cubicBezTo>
                <a:cubicBezTo>
                  <a:pt x="244481" y="541712"/>
                  <a:pt x="240470" y="559284"/>
                  <a:pt x="238234" y="563197"/>
                </a:cubicBezTo>
                <a:cubicBezTo>
                  <a:pt x="235337" y="568267"/>
                  <a:pt x="230819" y="572259"/>
                  <a:pt x="227724" y="577211"/>
                </a:cubicBezTo>
                <a:cubicBezTo>
                  <a:pt x="224956" y="581640"/>
                  <a:pt x="224060" y="587213"/>
                  <a:pt x="220717" y="591225"/>
                </a:cubicBezTo>
                <a:cubicBezTo>
                  <a:pt x="218022" y="594460"/>
                  <a:pt x="213376" y="595459"/>
                  <a:pt x="210207" y="598232"/>
                </a:cubicBezTo>
                <a:cubicBezTo>
                  <a:pt x="197473" y="609375"/>
                  <a:pt x="188730" y="619861"/>
                  <a:pt x="178676" y="633266"/>
                </a:cubicBezTo>
                <a:cubicBezTo>
                  <a:pt x="176150" y="636635"/>
                  <a:pt x="174005" y="640273"/>
                  <a:pt x="171669" y="643777"/>
                </a:cubicBezTo>
                <a:cubicBezTo>
                  <a:pt x="170501" y="647280"/>
                  <a:pt x="169181" y="650736"/>
                  <a:pt x="168166" y="654287"/>
                </a:cubicBezTo>
                <a:cubicBezTo>
                  <a:pt x="165629" y="663168"/>
                  <a:pt x="164756" y="670417"/>
                  <a:pt x="161159" y="678811"/>
                </a:cubicBezTo>
                <a:cubicBezTo>
                  <a:pt x="159102" y="683611"/>
                  <a:pt x="156209" y="688025"/>
                  <a:pt x="154152" y="692825"/>
                </a:cubicBezTo>
                <a:cubicBezTo>
                  <a:pt x="152697" y="696219"/>
                  <a:pt x="153012" y="700498"/>
                  <a:pt x="150648" y="703335"/>
                </a:cubicBezTo>
                <a:cubicBezTo>
                  <a:pt x="146910" y="707821"/>
                  <a:pt x="141305" y="710342"/>
                  <a:pt x="136634" y="713845"/>
                </a:cubicBezTo>
                <a:cubicBezTo>
                  <a:pt x="129627" y="712677"/>
                  <a:pt x="121394" y="714471"/>
                  <a:pt x="115614" y="710342"/>
                </a:cubicBezTo>
                <a:cubicBezTo>
                  <a:pt x="111696" y="707543"/>
                  <a:pt x="114007" y="700754"/>
                  <a:pt x="112110" y="696328"/>
                </a:cubicBezTo>
                <a:cubicBezTo>
                  <a:pt x="110451" y="692458"/>
                  <a:pt x="107439" y="689321"/>
                  <a:pt x="105103" y="685818"/>
                </a:cubicBezTo>
                <a:cubicBezTo>
                  <a:pt x="106271" y="672972"/>
                  <a:pt x="106077" y="659928"/>
                  <a:pt x="108607" y="647280"/>
                </a:cubicBezTo>
                <a:cubicBezTo>
                  <a:pt x="109631" y="642159"/>
                  <a:pt x="118511" y="637612"/>
                  <a:pt x="115614" y="633266"/>
                </a:cubicBezTo>
                <a:cubicBezTo>
                  <a:pt x="112144" y="628060"/>
                  <a:pt x="78518" y="623580"/>
                  <a:pt x="73572" y="622756"/>
                </a:cubicBezTo>
                <a:cubicBezTo>
                  <a:pt x="70069" y="621588"/>
                  <a:pt x="66613" y="620267"/>
                  <a:pt x="63062" y="619252"/>
                </a:cubicBezTo>
                <a:cubicBezTo>
                  <a:pt x="58432" y="617929"/>
                  <a:pt x="53557" y="617440"/>
                  <a:pt x="49048" y="615749"/>
                </a:cubicBezTo>
                <a:cubicBezTo>
                  <a:pt x="38888" y="611939"/>
                  <a:pt x="33236" y="607544"/>
                  <a:pt x="24524" y="601735"/>
                </a:cubicBezTo>
                <a:cubicBezTo>
                  <a:pt x="22188" y="597064"/>
                  <a:pt x="19457" y="592570"/>
                  <a:pt x="17517" y="587721"/>
                </a:cubicBezTo>
                <a:cubicBezTo>
                  <a:pt x="9186" y="566894"/>
                  <a:pt x="12171" y="570762"/>
                  <a:pt x="7007" y="552687"/>
                </a:cubicBezTo>
                <a:cubicBezTo>
                  <a:pt x="-3045" y="517504"/>
                  <a:pt x="10951" y="571974"/>
                  <a:pt x="0" y="528163"/>
                </a:cubicBezTo>
                <a:cubicBezTo>
                  <a:pt x="2135" y="496130"/>
                  <a:pt x="-4824" y="480071"/>
                  <a:pt x="14014" y="458094"/>
                </a:cubicBezTo>
                <a:cubicBezTo>
                  <a:pt x="16754" y="454897"/>
                  <a:pt x="21021" y="453423"/>
                  <a:pt x="24524" y="451087"/>
                </a:cubicBezTo>
                <a:cubicBezTo>
                  <a:pt x="25692" y="447584"/>
                  <a:pt x="24653" y="442077"/>
                  <a:pt x="28028" y="440577"/>
                </a:cubicBezTo>
                <a:cubicBezTo>
                  <a:pt x="36632" y="436753"/>
                  <a:pt x="46792" y="438757"/>
                  <a:pt x="56055" y="437073"/>
                </a:cubicBezTo>
                <a:cubicBezTo>
                  <a:pt x="59689" y="436412"/>
                  <a:pt x="63062" y="434738"/>
                  <a:pt x="66566" y="433570"/>
                </a:cubicBezTo>
                <a:cubicBezTo>
                  <a:pt x="74030" y="422372"/>
                  <a:pt x="73289" y="421993"/>
                  <a:pt x="84083" y="412549"/>
                </a:cubicBezTo>
                <a:cubicBezTo>
                  <a:pt x="89711" y="407625"/>
                  <a:pt x="96313" y="403823"/>
                  <a:pt x="101600" y="398535"/>
                </a:cubicBezTo>
                <a:cubicBezTo>
                  <a:pt x="108321" y="391814"/>
                  <a:pt x="113719" y="379098"/>
                  <a:pt x="122621" y="374011"/>
                </a:cubicBezTo>
                <a:cubicBezTo>
                  <a:pt x="126801" y="371622"/>
                  <a:pt x="131963" y="371676"/>
                  <a:pt x="136634" y="370508"/>
                </a:cubicBezTo>
                <a:cubicBezTo>
                  <a:pt x="141305" y="368172"/>
                  <a:pt x="146955" y="367194"/>
                  <a:pt x="150648" y="363501"/>
                </a:cubicBezTo>
                <a:cubicBezTo>
                  <a:pt x="157261" y="356888"/>
                  <a:pt x="153101" y="336174"/>
                  <a:pt x="150648" y="331970"/>
                </a:cubicBezTo>
                <a:cubicBezTo>
                  <a:pt x="145655" y="323411"/>
                  <a:pt x="129628" y="310949"/>
                  <a:pt x="129628" y="310949"/>
                </a:cubicBezTo>
                <a:cubicBezTo>
                  <a:pt x="128460" y="306278"/>
                  <a:pt x="128513" y="301116"/>
                  <a:pt x="126124" y="296935"/>
                </a:cubicBezTo>
                <a:cubicBezTo>
                  <a:pt x="123666" y="292633"/>
                  <a:pt x="118877" y="290154"/>
                  <a:pt x="115614" y="286425"/>
                </a:cubicBezTo>
                <a:cubicBezTo>
                  <a:pt x="103961" y="273107"/>
                  <a:pt x="102937" y="270914"/>
                  <a:pt x="94593" y="258397"/>
                </a:cubicBezTo>
                <a:cubicBezTo>
                  <a:pt x="93425" y="250222"/>
                  <a:pt x="96160" y="240391"/>
                  <a:pt x="91090" y="233873"/>
                </a:cubicBezTo>
                <a:cubicBezTo>
                  <a:pt x="86555" y="228043"/>
                  <a:pt x="70069" y="226866"/>
                  <a:pt x="70069" y="226866"/>
                </a:cubicBezTo>
                <a:cubicBezTo>
                  <a:pt x="63212" y="199434"/>
                  <a:pt x="65505" y="216524"/>
                  <a:pt x="73572" y="170811"/>
                </a:cubicBezTo>
                <a:cubicBezTo>
                  <a:pt x="73719" y="169976"/>
                  <a:pt x="77724" y="146351"/>
                  <a:pt x="80579" y="142783"/>
                </a:cubicBezTo>
                <a:cubicBezTo>
                  <a:pt x="83209" y="139495"/>
                  <a:pt x="87586" y="138112"/>
                  <a:pt x="91090" y="135777"/>
                </a:cubicBezTo>
                <a:cubicBezTo>
                  <a:pt x="95061" y="113939"/>
                  <a:pt x="92078" y="101382"/>
                  <a:pt x="105103" y="86728"/>
                </a:cubicBezTo>
                <a:cubicBezTo>
                  <a:pt x="111686" y="79322"/>
                  <a:pt x="121692" y="74571"/>
                  <a:pt x="126124" y="65708"/>
                </a:cubicBezTo>
                <a:cubicBezTo>
                  <a:pt x="128460" y="61037"/>
                  <a:pt x="131074" y="56494"/>
                  <a:pt x="133131" y="51694"/>
                </a:cubicBezTo>
                <a:cubicBezTo>
                  <a:pt x="134586" y="48299"/>
                  <a:pt x="134585" y="44256"/>
                  <a:pt x="136634" y="41183"/>
                </a:cubicBezTo>
                <a:cubicBezTo>
                  <a:pt x="147971" y="24178"/>
                  <a:pt x="162326" y="8484"/>
                  <a:pt x="164662" y="2645"/>
                </a:cubicBezTo>
                <a:close/>
              </a:path>
            </a:pathLst>
          </a:custGeom>
          <a:solidFill>
            <a:srgbClr val="00B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F648B01-3C1F-7A6A-22C2-B9FE94332D8E}"/>
              </a:ext>
            </a:extLst>
          </p:cNvPr>
          <p:cNvCxnSpPr>
            <a:cxnSpLocks/>
          </p:cNvCxnSpPr>
          <p:nvPr/>
        </p:nvCxnSpPr>
        <p:spPr>
          <a:xfrm flipV="1">
            <a:off x="5194299" y="4528695"/>
            <a:ext cx="1230660" cy="274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0432864-33B4-9A43-A2C4-044573F9E06A}"/>
              </a:ext>
            </a:extLst>
          </p:cNvPr>
          <p:cNvSpPr txBox="1"/>
          <p:nvPr/>
        </p:nvSpPr>
        <p:spPr>
          <a:xfrm>
            <a:off x="458857" y="4846330"/>
            <a:ext cx="2220686" cy="646331"/>
          </a:xfrm>
          <a:prstGeom prst="rect">
            <a:avLst/>
          </a:prstGeom>
          <a:solidFill>
            <a:schemeClr val="tx1"/>
          </a:solidFill>
        </p:spPr>
        <p:txBody>
          <a:bodyPr wrap="square">
            <a:spAutoFit/>
          </a:bodyPr>
          <a:lstStyle/>
          <a:p>
            <a:r>
              <a:rPr lang="en-US" b="1" i="0">
                <a:solidFill>
                  <a:schemeClr val="bg1"/>
                </a:solidFill>
                <a:effectLst/>
                <a:latin typeface="arial" panose="020B0604020202020204" pitchFamily="34" charset="0"/>
              </a:rPr>
              <a:t>New Jersey</a:t>
            </a:r>
          </a:p>
          <a:p>
            <a:r>
              <a:rPr lang="en-US" b="1" i="0">
                <a:solidFill>
                  <a:schemeClr val="bg1"/>
                </a:solidFill>
                <a:effectLst/>
                <a:latin typeface="arial" panose="020B0604020202020204" pitchFamily="34" charset="0"/>
              </a:rPr>
              <a:t>7,354 square miles</a:t>
            </a:r>
            <a:endParaRPr lang="en-US">
              <a:solidFill>
                <a:schemeClr val="bg1"/>
              </a:solidFill>
            </a:endParaRPr>
          </a:p>
        </p:txBody>
      </p:sp>
      <p:sp>
        <p:nvSpPr>
          <p:cNvPr id="6" name="TextBox 5">
            <a:extLst>
              <a:ext uri="{FF2B5EF4-FFF2-40B4-BE49-F238E27FC236}">
                <a16:creationId xmlns:a16="http://schemas.microsoft.com/office/drawing/2014/main" id="{41C3C91F-3020-F059-19DE-0DA05B21D29A}"/>
              </a:ext>
            </a:extLst>
          </p:cNvPr>
          <p:cNvSpPr txBox="1"/>
          <p:nvPr/>
        </p:nvSpPr>
        <p:spPr>
          <a:xfrm>
            <a:off x="6433224" y="4205530"/>
            <a:ext cx="2601686" cy="646331"/>
          </a:xfrm>
          <a:prstGeom prst="rect">
            <a:avLst/>
          </a:prstGeom>
          <a:solidFill>
            <a:schemeClr val="tx1"/>
          </a:solidFill>
        </p:spPr>
        <p:txBody>
          <a:bodyPr wrap="square">
            <a:spAutoFit/>
          </a:bodyPr>
          <a:lstStyle/>
          <a:p>
            <a:r>
              <a:rPr lang="en-US" b="1" i="0">
                <a:solidFill>
                  <a:schemeClr val="bg1"/>
                </a:solidFill>
                <a:effectLst/>
                <a:latin typeface="arial" panose="020B0604020202020204" pitchFamily="34" charset="0"/>
              </a:rPr>
              <a:t>Greater Houston Area</a:t>
            </a:r>
          </a:p>
          <a:p>
            <a:r>
              <a:rPr lang="en-US" b="1" i="0">
                <a:solidFill>
                  <a:schemeClr val="bg1"/>
                </a:solidFill>
                <a:effectLst/>
                <a:latin typeface="arial" panose="020B0604020202020204" pitchFamily="34" charset="0"/>
              </a:rPr>
              <a:t>9,444 square miles</a:t>
            </a:r>
          </a:p>
        </p:txBody>
      </p:sp>
      <p:sp>
        <p:nvSpPr>
          <p:cNvPr id="8" name="TextBox 7">
            <a:extLst>
              <a:ext uri="{FF2B5EF4-FFF2-40B4-BE49-F238E27FC236}">
                <a16:creationId xmlns:a16="http://schemas.microsoft.com/office/drawing/2014/main" id="{3489BC02-21DF-4174-8207-F02D4215BF35}"/>
              </a:ext>
            </a:extLst>
          </p:cNvPr>
          <p:cNvSpPr txBox="1"/>
          <p:nvPr/>
        </p:nvSpPr>
        <p:spPr>
          <a:xfrm>
            <a:off x="4962026" y="5162862"/>
            <a:ext cx="1516742" cy="1428214"/>
          </a:xfrm>
          <a:prstGeom prst="roundRect">
            <a:avLst>
              <a:gd name="adj" fmla="val 50000"/>
            </a:avLst>
          </a:prstGeom>
          <a:solidFill>
            <a:srgbClr val="92D050"/>
          </a:solidFill>
          <a:ln w="38100">
            <a:solidFill>
              <a:schemeClr val="tx1"/>
            </a:solidFill>
          </a:ln>
        </p:spPr>
        <p:txBody>
          <a:bodyPr wrap="square" anchor="ctr">
            <a:spAutoFit/>
          </a:bodyPr>
          <a:lstStyle/>
          <a:p>
            <a:pPr algn="ctr"/>
            <a:r>
              <a:rPr lang="en-US" b="1" i="0">
                <a:latin typeface="arial" panose="020B0604020202020204" pitchFamily="34" charset="0"/>
              </a:rPr>
              <a:t> ~ </a:t>
            </a:r>
            <a:r>
              <a:rPr lang="en-US" sz="2400" b="1" i="0">
                <a:latin typeface="arial" panose="020B0604020202020204" pitchFamily="34" charset="0"/>
              </a:rPr>
              <a:t>1.3X</a:t>
            </a:r>
            <a:r>
              <a:rPr lang="en-US" b="1" i="0">
                <a:latin typeface="arial" panose="020B0604020202020204" pitchFamily="34" charset="0"/>
              </a:rPr>
              <a:t> </a:t>
            </a:r>
          </a:p>
          <a:p>
            <a:pPr algn="ctr"/>
            <a:r>
              <a:rPr lang="en-US" b="1" i="0">
                <a:latin typeface="arial" panose="020B0604020202020204" pitchFamily="34" charset="0"/>
              </a:rPr>
              <a:t>New Jersey</a:t>
            </a:r>
          </a:p>
        </p:txBody>
      </p:sp>
      <p:cxnSp>
        <p:nvCxnSpPr>
          <p:cNvPr id="10" name="Straight Connector 9">
            <a:extLst>
              <a:ext uri="{FF2B5EF4-FFF2-40B4-BE49-F238E27FC236}">
                <a16:creationId xmlns:a16="http://schemas.microsoft.com/office/drawing/2014/main" id="{B23E434C-E4D8-DA34-82CF-A03ECCC1E5E4}"/>
              </a:ext>
            </a:extLst>
          </p:cNvPr>
          <p:cNvCxnSpPr>
            <a:cxnSpLocks/>
          </p:cNvCxnSpPr>
          <p:nvPr/>
        </p:nvCxnSpPr>
        <p:spPr>
          <a:xfrm>
            <a:off x="2679543" y="5129457"/>
            <a:ext cx="13445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D4EF50D8-8607-455F-9846-1E864395630B}"/>
              </a:ext>
            </a:extLst>
          </p:cNvPr>
          <p:cNvSpPr txBox="1">
            <a:spLocks/>
          </p:cNvSpPr>
          <p:nvPr/>
        </p:nvSpPr>
        <p:spPr bwMode="gray">
          <a:xfrm>
            <a:off x="453405" y="266924"/>
            <a:ext cx="6437298" cy="530234"/>
          </a:xfrm>
          <a:prstGeom prst="rect">
            <a:avLst/>
          </a:prstGeom>
          <a:solidFill>
            <a:srgbClr val="F7F2E9">
              <a:alpha val="62000"/>
            </a:srgbClr>
          </a:solidFill>
          <a:ln>
            <a:noFill/>
          </a:ln>
        </p:spPr>
        <p:txBody>
          <a:bodyPr vert="horz" lIns="182880" tIns="91440" rIns="0" bIns="0" rtlCol="0" anchor="ctr" anchorCtr="0">
            <a:noAutofit/>
          </a:bodyPr>
          <a:lstStyle>
            <a:defPPr>
              <a:defRPr lang="en-US"/>
            </a:defPPr>
            <a:lvl1pPr>
              <a:spcBef>
                <a:spcPct val="0"/>
              </a:spcBef>
              <a:buNone/>
              <a:defRPr sz="2200" b="1">
                <a:solidFill>
                  <a:schemeClr val="bg1"/>
                </a:solidFill>
                <a:latin typeface="Open Sans" panose="020B06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This problem was hardly unique to Houston.</a:t>
            </a:r>
          </a:p>
        </p:txBody>
      </p:sp>
      <p:sp>
        <p:nvSpPr>
          <p:cNvPr id="13" name="Title 5">
            <a:extLst>
              <a:ext uri="{FF2B5EF4-FFF2-40B4-BE49-F238E27FC236}">
                <a16:creationId xmlns:a16="http://schemas.microsoft.com/office/drawing/2014/main" id="{9A850682-D6C1-4A36-ACCD-DAC591CEF102}"/>
              </a:ext>
            </a:extLst>
          </p:cNvPr>
          <p:cNvSpPr txBox="1">
            <a:spLocks/>
          </p:cNvSpPr>
          <p:nvPr/>
        </p:nvSpPr>
        <p:spPr bwMode="gray">
          <a:xfrm>
            <a:off x="806236" y="1688504"/>
            <a:ext cx="4388063" cy="1740496"/>
          </a:xfrm>
          <a:prstGeom prst="rect">
            <a:avLst/>
          </a:prstGeom>
          <a:solidFill>
            <a:srgbClr val="F7F2E9">
              <a:alpha val="76000"/>
            </a:srgbClr>
          </a:solidFill>
          <a:ln>
            <a:noFill/>
          </a:ln>
        </p:spPr>
        <p:txBody>
          <a:bodyPr vert="horz" lIns="182880" tIns="91440" rIns="0" bIns="0" rtlCol="0" anchor="ctr" anchorCtr="0">
            <a:noAutofit/>
          </a:bodyPr>
          <a:lstStyle>
            <a:defPPr>
              <a:defRPr lang="en-US"/>
            </a:defPPr>
            <a:lvl1pPr>
              <a:spcBef>
                <a:spcPct val="0"/>
              </a:spcBef>
              <a:buNone/>
              <a:defRPr sz="2200" b="1">
                <a:solidFill>
                  <a:schemeClr val="bg1"/>
                </a:solidFill>
                <a:latin typeface="Open Sans" panose="020B06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Government agencies and nonprofit service providers around the nation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rPr>
              <a:t>struggle to coordinate, communicate, analyze data, and relay information effectively</a:t>
            </a:r>
          </a:p>
        </p:txBody>
      </p:sp>
      <p:pic>
        <p:nvPicPr>
          <p:cNvPr id="22" name="Picture 21" descr="Text&#10;&#10;Description automatically generated with medium confidence">
            <a:extLst>
              <a:ext uri="{FF2B5EF4-FFF2-40B4-BE49-F238E27FC236}">
                <a16:creationId xmlns:a16="http://schemas.microsoft.com/office/drawing/2014/main" id="{C6C02ED4-31B9-4E6E-FDCD-E8D12E21023E}"/>
              </a:ext>
            </a:extLst>
          </p:cNvPr>
          <p:cNvPicPr>
            <a:picLocks noChangeAspect="1"/>
          </p:cNvPicPr>
          <p:nvPr/>
        </p:nvPicPr>
        <p:blipFill rotWithShape="1">
          <a:blip r:embed="rId5" cstate="email">
            <a:grayscl/>
            <a:extLst>
              <a:ext uri="{28A0092B-C50C-407E-A947-70E740481C1C}">
                <a14:useLocalDpi xmlns:a14="http://schemas.microsoft.com/office/drawing/2010/main" val="0"/>
              </a:ext>
            </a:extLst>
          </a:blip>
          <a:srcRect/>
          <a:stretch/>
        </p:blipFill>
        <p:spPr>
          <a:xfrm>
            <a:off x="631117" y="1487030"/>
            <a:ext cx="4945871" cy="1941970"/>
          </a:xfrm>
          <a:prstGeom prst="rect">
            <a:avLst/>
          </a:prstGeom>
        </p:spPr>
      </p:pic>
    </p:spTree>
    <p:extLst>
      <p:ext uri="{BB962C8B-B14F-4D97-AF65-F5344CB8AC3E}">
        <p14:creationId xmlns:p14="http://schemas.microsoft.com/office/powerpoint/2010/main" val="30843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person sitting beside building looking straight to the street at golden hour">
            <a:extLst>
              <a:ext uri="{FF2B5EF4-FFF2-40B4-BE49-F238E27FC236}">
                <a16:creationId xmlns:a16="http://schemas.microsoft.com/office/drawing/2014/main" id="{8B329116-77D3-48C4-9D78-8D295866D3E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92000" cy="6862788"/>
          </a:xfrm>
          <a:prstGeom prst="rect">
            <a:avLst/>
          </a:prstGeom>
          <a:solidFill>
            <a:srgbClr val="000000"/>
          </a:solidFill>
        </p:spPr>
      </p:pic>
      <p:sp>
        <p:nvSpPr>
          <p:cNvPr id="21" name="Rectangle 20">
            <a:extLst>
              <a:ext uri="{FF2B5EF4-FFF2-40B4-BE49-F238E27FC236}">
                <a16:creationId xmlns:a16="http://schemas.microsoft.com/office/drawing/2014/main" id="{6FA7180B-CA39-43E8-AC78-6EBA4ED7E13C}"/>
              </a:ext>
            </a:extLst>
          </p:cNvPr>
          <p:cNvSpPr/>
          <p:nvPr/>
        </p:nvSpPr>
        <p:spPr>
          <a:xfrm>
            <a:off x="212142" y="145179"/>
            <a:ext cx="5498431" cy="1243783"/>
          </a:xfrm>
          <a:prstGeom prst="rect">
            <a:avLst/>
          </a:prstGeom>
          <a:solidFill>
            <a:srgbClr val="665C63">
              <a:alpha val="58000"/>
            </a:srgbClr>
          </a:solidFill>
          <a:ln w="57150" algn="ctr">
            <a:solidFill>
              <a:schemeClr val="bg1"/>
            </a:solidFill>
            <a:miter lim="800000"/>
            <a:headEnd/>
            <a:tailEnd/>
            <a:extLst>
              <a:ext uri="{C807C97D-BFC1-408E-A445-0C87EB9F89A2}">
                <ask:lineSketchStyleProps xmlns:ask="http://schemas.microsoft.com/office/drawing/2018/sketchyshapes" sd="3146372414">
                  <a:custGeom>
                    <a:avLst/>
                    <a:gdLst>
                      <a:gd name="connsiteX0" fmla="*/ 0 w 5594683"/>
                      <a:gd name="connsiteY0" fmla="*/ 0 h 1742457"/>
                      <a:gd name="connsiteX1" fmla="*/ 503521 w 5594683"/>
                      <a:gd name="connsiteY1" fmla="*/ 0 h 1742457"/>
                      <a:gd name="connsiteX2" fmla="*/ 1118937 w 5594683"/>
                      <a:gd name="connsiteY2" fmla="*/ 0 h 1742457"/>
                      <a:gd name="connsiteX3" fmla="*/ 1790299 w 5594683"/>
                      <a:gd name="connsiteY3" fmla="*/ 0 h 1742457"/>
                      <a:gd name="connsiteX4" fmla="*/ 2349767 w 5594683"/>
                      <a:gd name="connsiteY4" fmla="*/ 0 h 1742457"/>
                      <a:gd name="connsiteX5" fmla="*/ 2853288 w 5594683"/>
                      <a:gd name="connsiteY5" fmla="*/ 0 h 1742457"/>
                      <a:gd name="connsiteX6" fmla="*/ 3412757 w 5594683"/>
                      <a:gd name="connsiteY6" fmla="*/ 0 h 1742457"/>
                      <a:gd name="connsiteX7" fmla="*/ 3972225 w 5594683"/>
                      <a:gd name="connsiteY7" fmla="*/ 0 h 1742457"/>
                      <a:gd name="connsiteX8" fmla="*/ 4363853 w 5594683"/>
                      <a:gd name="connsiteY8" fmla="*/ 0 h 1742457"/>
                      <a:gd name="connsiteX9" fmla="*/ 4979268 w 5594683"/>
                      <a:gd name="connsiteY9" fmla="*/ 0 h 1742457"/>
                      <a:gd name="connsiteX10" fmla="*/ 5594683 w 5594683"/>
                      <a:gd name="connsiteY10" fmla="*/ 0 h 1742457"/>
                      <a:gd name="connsiteX11" fmla="*/ 5594683 w 5594683"/>
                      <a:gd name="connsiteY11" fmla="*/ 580819 h 1742457"/>
                      <a:gd name="connsiteX12" fmla="*/ 5594683 w 5594683"/>
                      <a:gd name="connsiteY12" fmla="*/ 1126789 h 1742457"/>
                      <a:gd name="connsiteX13" fmla="*/ 5594683 w 5594683"/>
                      <a:gd name="connsiteY13" fmla="*/ 1742457 h 1742457"/>
                      <a:gd name="connsiteX14" fmla="*/ 5203055 w 5594683"/>
                      <a:gd name="connsiteY14" fmla="*/ 1742457 h 1742457"/>
                      <a:gd name="connsiteX15" fmla="*/ 4755481 w 5594683"/>
                      <a:gd name="connsiteY15" fmla="*/ 1742457 h 1742457"/>
                      <a:gd name="connsiteX16" fmla="*/ 4196012 w 5594683"/>
                      <a:gd name="connsiteY16" fmla="*/ 1742457 h 1742457"/>
                      <a:gd name="connsiteX17" fmla="*/ 3524650 w 5594683"/>
                      <a:gd name="connsiteY17" fmla="*/ 1742457 h 1742457"/>
                      <a:gd name="connsiteX18" fmla="*/ 2853288 w 5594683"/>
                      <a:gd name="connsiteY18" fmla="*/ 1742457 h 1742457"/>
                      <a:gd name="connsiteX19" fmla="*/ 2349767 w 5594683"/>
                      <a:gd name="connsiteY19" fmla="*/ 1742457 h 1742457"/>
                      <a:gd name="connsiteX20" fmla="*/ 1790299 w 5594683"/>
                      <a:gd name="connsiteY20" fmla="*/ 1742457 h 1742457"/>
                      <a:gd name="connsiteX21" fmla="*/ 1286777 w 5594683"/>
                      <a:gd name="connsiteY21" fmla="*/ 1742457 h 1742457"/>
                      <a:gd name="connsiteX22" fmla="*/ 615415 w 5594683"/>
                      <a:gd name="connsiteY22" fmla="*/ 1742457 h 1742457"/>
                      <a:gd name="connsiteX23" fmla="*/ 0 w 5594683"/>
                      <a:gd name="connsiteY23" fmla="*/ 1742457 h 1742457"/>
                      <a:gd name="connsiteX24" fmla="*/ 0 w 5594683"/>
                      <a:gd name="connsiteY24" fmla="*/ 1213912 h 1742457"/>
                      <a:gd name="connsiteX25" fmla="*/ 0 w 5594683"/>
                      <a:gd name="connsiteY25" fmla="*/ 667942 h 1742457"/>
                      <a:gd name="connsiteX26" fmla="*/ 0 w 5594683"/>
                      <a:gd name="connsiteY26" fmla="*/ 0 h 17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4683" h="1742457" fill="none" extrusionOk="0">
                        <a:moveTo>
                          <a:pt x="0" y="0"/>
                        </a:moveTo>
                        <a:cubicBezTo>
                          <a:pt x="121953" y="-16830"/>
                          <a:pt x="356361" y="14425"/>
                          <a:pt x="503521" y="0"/>
                        </a:cubicBezTo>
                        <a:cubicBezTo>
                          <a:pt x="650681" y="-14425"/>
                          <a:pt x="991446" y="60750"/>
                          <a:pt x="1118937" y="0"/>
                        </a:cubicBezTo>
                        <a:cubicBezTo>
                          <a:pt x="1246428" y="-60750"/>
                          <a:pt x="1538015" y="70139"/>
                          <a:pt x="1790299" y="0"/>
                        </a:cubicBezTo>
                        <a:cubicBezTo>
                          <a:pt x="2042583" y="-70139"/>
                          <a:pt x="2125035" y="66204"/>
                          <a:pt x="2349767" y="0"/>
                        </a:cubicBezTo>
                        <a:cubicBezTo>
                          <a:pt x="2574499" y="-66204"/>
                          <a:pt x="2738405" y="24967"/>
                          <a:pt x="2853288" y="0"/>
                        </a:cubicBezTo>
                        <a:cubicBezTo>
                          <a:pt x="2968171" y="-24967"/>
                          <a:pt x="3158070" y="3250"/>
                          <a:pt x="3412757" y="0"/>
                        </a:cubicBezTo>
                        <a:cubicBezTo>
                          <a:pt x="3667444" y="-3250"/>
                          <a:pt x="3850772" y="30671"/>
                          <a:pt x="3972225" y="0"/>
                        </a:cubicBezTo>
                        <a:cubicBezTo>
                          <a:pt x="4093678" y="-30671"/>
                          <a:pt x="4199004" y="45727"/>
                          <a:pt x="4363853" y="0"/>
                        </a:cubicBezTo>
                        <a:cubicBezTo>
                          <a:pt x="4528702" y="-45727"/>
                          <a:pt x="4681264" y="65774"/>
                          <a:pt x="4979268" y="0"/>
                        </a:cubicBezTo>
                        <a:cubicBezTo>
                          <a:pt x="5277273" y="-65774"/>
                          <a:pt x="5420275" y="61489"/>
                          <a:pt x="5594683" y="0"/>
                        </a:cubicBezTo>
                        <a:cubicBezTo>
                          <a:pt x="5661421" y="135420"/>
                          <a:pt x="5527861" y="387802"/>
                          <a:pt x="5594683" y="580819"/>
                        </a:cubicBezTo>
                        <a:cubicBezTo>
                          <a:pt x="5661505" y="773836"/>
                          <a:pt x="5573201" y="860628"/>
                          <a:pt x="5594683" y="1126789"/>
                        </a:cubicBezTo>
                        <a:cubicBezTo>
                          <a:pt x="5616165" y="1392950"/>
                          <a:pt x="5550382" y="1501650"/>
                          <a:pt x="5594683" y="1742457"/>
                        </a:cubicBezTo>
                        <a:cubicBezTo>
                          <a:pt x="5456261" y="1781199"/>
                          <a:pt x="5386821" y="1739221"/>
                          <a:pt x="5203055" y="1742457"/>
                        </a:cubicBezTo>
                        <a:cubicBezTo>
                          <a:pt x="5019289" y="1745693"/>
                          <a:pt x="4899416" y="1719820"/>
                          <a:pt x="4755481" y="1742457"/>
                        </a:cubicBezTo>
                        <a:cubicBezTo>
                          <a:pt x="4611546" y="1765094"/>
                          <a:pt x="4401018" y="1719006"/>
                          <a:pt x="4196012" y="1742457"/>
                        </a:cubicBezTo>
                        <a:cubicBezTo>
                          <a:pt x="3991006" y="1765908"/>
                          <a:pt x="3797579" y="1687183"/>
                          <a:pt x="3524650" y="1742457"/>
                        </a:cubicBezTo>
                        <a:cubicBezTo>
                          <a:pt x="3251721" y="1797731"/>
                          <a:pt x="3174369" y="1685922"/>
                          <a:pt x="2853288" y="1742457"/>
                        </a:cubicBezTo>
                        <a:cubicBezTo>
                          <a:pt x="2532207" y="1798992"/>
                          <a:pt x="2497497" y="1716094"/>
                          <a:pt x="2349767" y="1742457"/>
                        </a:cubicBezTo>
                        <a:cubicBezTo>
                          <a:pt x="2202037" y="1768820"/>
                          <a:pt x="1994314" y="1683342"/>
                          <a:pt x="1790299" y="1742457"/>
                        </a:cubicBezTo>
                        <a:cubicBezTo>
                          <a:pt x="1586284" y="1801572"/>
                          <a:pt x="1438518" y="1736560"/>
                          <a:pt x="1286777" y="1742457"/>
                        </a:cubicBezTo>
                        <a:cubicBezTo>
                          <a:pt x="1135036" y="1748354"/>
                          <a:pt x="847147" y="1671381"/>
                          <a:pt x="615415" y="1742457"/>
                        </a:cubicBezTo>
                        <a:cubicBezTo>
                          <a:pt x="383683" y="1813533"/>
                          <a:pt x="260196" y="1672121"/>
                          <a:pt x="0" y="1742457"/>
                        </a:cubicBezTo>
                        <a:cubicBezTo>
                          <a:pt x="-1718" y="1584240"/>
                          <a:pt x="24251" y="1445344"/>
                          <a:pt x="0" y="1213912"/>
                        </a:cubicBezTo>
                        <a:cubicBezTo>
                          <a:pt x="-24251" y="982481"/>
                          <a:pt x="14274" y="883768"/>
                          <a:pt x="0" y="667942"/>
                        </a:cubicBezTo>
                        <a:cubicBezTo>
                          <a:pt x="-14274" y="452116"/>
                          <a:pt x="64976" y="300994"/>
                          <a:pt x="0" y="0"/>
                        </a:cubicBezTo>
                        <a:close/>
                      </a:path>
                      <a:path w="5594683" h="1742457" stroke="0" extrusionOk="0">
                        <a:moveTo>
                          <a:pt x="0" y="0"/>
                        </a:moveTo>
                        <a:cubicBezTo>
                          <a:pt x="144332" y="-62173"/>
                          <a:pt x="418179" y="73057"/>
                          <a:pt x="671362" y="0"/>
                        </a:cubicBezTo>
                        <a:cubicBezTo>
                          <a:pt x="924545" y="-73057"/>
                          <a:pt x="932270" y="23520"/>
                          <a:pt x="1062990" y="0"/>
                        </a:cubicBezTo>
                        <a:cubicBezTo>
                          <a:pt x="1193710" y="-23520"/>
                          <a:pt x="1305830" y="14439"/>
                          <a:pt x="1510564" y="0"/>
                        </a:cubicBezTo>
                        <a:cubicBezTo>
                          <a:pt x="1715298" y="-14439"/>
                          <a:pt x="1765700" y="20879"/>
                          <a:pt x="1902192" y="0"/>
                        </a:cubicBezTo>
                        <a:cubicBezTo>
                          <a:pt x="2038684" y="-20879"/>
                          <a:pt x="2187547" y="983"/>
                          <a:pt x="2349767" y="0"/>
                        </a:cubicBezTo>
                        <a:cubicBezTo>
                          <a:pt x="2511988" y="-983"/>
                          <a:pt x="2604309" y="8329"/>
                          <a:pt x="2797342" y="0"/>
                        </a:cubicBezTo>
                        <a:cubicBezTo>
                          <a:pt x="2990376" y="-8329"/>
                          <a:pt x="3236862" y="68763"/>
                          <a:pt x="3412757" y="0"/>
                        </a:cubicBezTo>
                        <a:cubicBezTo>
                          <a:pt x="3588652" y="-68763"/>
                          <a:pt x="3757017" y="18648"/>
                          <a:pt x="4084119" y="0"/>
                        </a:cubicBezTo>
                        <a:cubicBezTo>
                          <a:pt x="4411221" y="-18648"/>
                          <a:pt x="4502565" y="7369"/>
                          <a:pt x="4755481" y="0"/>
                        </a:cubicBezTo>
                        <a:cubicBezTo>
                          <a:pt x="5008397" y="-7369"/>
                          <a:pt x="5309104" y="97604"/>
                          <a:pt x="5594683" y="0"/>
                        </a:cubicBezTo>
                        <a:cubicBezTo>
                          <a:pt x="5619809" y="210022"/>
                          <a:pt x="5558989" y="410501"/>
                          <a:pt x="5594683" y="528545"/>
                        </a:cubicBezTo>
                        <a:cubicBezTo>
                          <a:pt x="5630377" y="646589"/>
                          <a:pt x="5577024" y="820580"/>
                          <a:pt x="5594683" y="1057091"/>
                        </a:cubicBezTo>
                        <a:cubicBezTo>
                          <a:pt x="5612342" y="1293602"/>
                          <a:pt x="5548433" y="1413647"/>
                          <a:pt x="5594683" y="1742457"/>
                        </a:cubicBezTo>
                        <a:cubicBezTo>
                          <a:pt x="5416331" y="1774530"/>
                          <a:pt x="5167056" y="1718852"/>
                          <a:pt x="5035215" y="1742457"/>
                        </a:cubicBezTo>
                        <a:cubicBezTo>
                          <a:pt x="4903374" y="1766062"/>
                          <a:pt x="4752355" y="1729020"/>
                          <a:pt x="4475746" y="1742457"/>
                        </a:cubicBezTo>
                        <a:cubicBezTo>
                          <a:pt x="4199137" y="1755894"/>
                          <a:pt x="4056089" y="1705709"/>
                          <a:pt x="3860331" y="1742457"/>
                        </a:cubicBezTo>
                        <a:cubicBezTo>
                          <a:pt x="3664573" y="1779205"/>
                          <a:pt x="3511262" y="1722110"/>
                          <a:pt x="3412757" y="1742457"/>
                        </a:cubicBezTo>
                        <a:cubicBezTo>
                          <a:pt x="3314252" y="1762804"/>
                          <a:pt x="3077801" y="1707630"/>
                          <a:pt x="2797342" y="1742457"/>
                        </a:cubicBezTo>
                        <a:cubicBezTo>
                          <a:pt x="2516884" y="1777284"/>
                          <a:pt x="2489821" y="1715895"/>
                          <a:pt x="2349767" y="1742457"/>
                        </a:cubicBezTo>
                        <a:cubicBezTo>
                          <a:pt x="2209714" y="1769019"/>
                          <a:pt x="2038017" y="1700482"/>
                          <a:pt x="1734352" y="1742457"/>
                        </a:cubicBezTo>
                        <a:cubicBezTo>
                          <a:pt x="1430687" y="1784432"/>
                          <a:pt x="1510085" y="1725772"/>
                          <a:pt x="1342724" y="1742457"/>
                        </a:cubicBezTo>
                        <a:cubicBezTo>
                          <a:pt x="1175363" y="1759142"/>
                          <a:pt x="1117805" y="1689219"/>
                          <a:pt x="895149" y="1742457"/>
                        </a:cubicBezTo>
                        <a:cubicBezTo>
                          <a:pt x="672494" y="1795695"/>
                          <a:pt x="288337" y="1702663"/>
                          <a:pt x="0" y="1742457"/>
                        </a:cubicBezTo>
                        <a:cubicBezTo>
                          <a:pt x="-35281" y="1527262"/>
                          <a:pt x="32278" y="1454296"/>
                          <a:pt x="0" y="1196487"/>
                        </a:cubicBezTo>
                        <a:cubicBezTo>
                          <a:pt x="-32278" y="938678"/>
                          <a:pt x="54974" y="886950"/>
                          <a:pt x="0" y="667942"/>
                        </a:cubicBezTo>
                        <a:cubicBezTo>
                          <a:pt x="-54974" y="448934"/>
                          <a:pt x="79277" y="208400"/>
                          <a:pt x="0" y="0"/>
                        </a:cubicBezTo>
                        <a:close/>
                      </a:path>
                    </a:pathLst>
                  </a:custGeom>
                  <ask:type>
                    <ask:lineSketchNone/>
                  </ask:type>
                </ask:lineSketchStyleProps>
              </a:ext>
            </a:extLst>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key to Houston’s effort is the remarkable weaving together of more than </a:t>
            </a: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100 partners</a:t>
            </a: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across all the sectors with </a:t>
            </a: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as the connector </a:t>
            </a:r>
          </a:p>
        </p:txBody>
      </p:sp>
      <p:sp>
        <p:nvSpPr>
          <p:cNvPr id="17" name="Rectangle 16">
            <a:extLst>
              <a:ext uri="{FF2B5EF4-FFF2-40B4-BE49-F238E27FC236}">
                <a16:creationId xmlns:a16="http://schemas.microsoft.com/office/drawing/2014/main" id="{36DF6E80-D8BB-46DA-8C24-51DA85163ACC}"/>
              </a:ext>
            </a:extLst>
          </p:cNvPr>
          <p:cNvSpPr/>
          <p:nvPr/>
        </p:nvSpPr>
        <p:spPr bwMode="gray">
          <a:xfrm>
            <a:off x="7867019" y="428759"/>
            <a:ext cx="4537123" cy="2835798"/>
          </a:xfrm>
          <a:prstGeom prst="rect">
            <a:avLst/>
          </a:prstGeom>
          <a:solidFill>
            <a:srgbClr val="000000">
              <a:alpha val="60000"/>
            </a:srgbClr>
          </a:solidFill>
          <a:ln w="3810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07EEC84E-9589-4E9F-B494-C5F5D664D03C}"/>
              </a:ext>
            </a:extLst>
          </p:cNvPr>
          <p:cNvSpPr/>
          <p:nvPr/>
        </p:nvSpPr>
        <p:spPr bwMode="gray">
          <a:xfrm>
            <a:off x="9562736" y="708408"/>
            <a:ext cx="1235971" cy="516155"/>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Homeless population</a:t>
            </a:r>
          </a:p>
        </p:txBody>
      </p:sp>
      <p:sp>
        <p:nvSpPr>
          <p:cNvPr id="19" name="Rectangle 18">
            <a:extLst>
              <a:ext uri="{FF2B5EF4-FFF2-40B4-BE49-F238E27FC236}">
                <a16:creationId xmlns:a16="http://schemas.microsoft.com/office/drawing/2014/main" id="{5DC9FF12-2DFC-40E6-BA09-1B18656DAB5D}"/>
              </a:ext>
            </a:extLst>
          </p:cNvPr>
          <p:cNvSpPr/>
          <p:nvPr/>
        </p:nvSpPr>
        <p:spPr bwMode="gray">
          <a:xfrm>
            <a:off x="10920491" y="1721429"/>
            <a:ext cx="914400" cy="516155"/>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Non-profits</a:t>
            </a:r>
          </a:p>
        </p:txBody>
      </p:sp>
      <p:sp>
        <p:nvSpPr>
          <p:cNvPr id="23" name="Rectangle 22">
            <a:extLst>
              <a:ext uri="{FF2B5EF4-FFF2-40B4-BE49-F238E27FC236}">
                <a16:creationId xmlns:a16="http://schemas.microsoft.com/office/drawing/2014/main" id="{ED3BA29C-78FB-4AF0-A656-0D390A1B2F60}"/>
              </a:ext>
            </a:extLst>
          </p:cNvPr>
          <p:cNvSpPr/>
          <p:nvPr/>
        </p:nvSpPr>
        <p:spPr bwMode="gray">
          <a:xfrm>
            <a:off x="9543907" y="2718294"/>
            <a:ext cx="1273628" cy="426575"/>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Government</a:t>
            </a:r>
          </a:p>
        </p:txBody>
      </p:sp>
      <p:cxnSp>
        <p:nvCxnSpPr>
          <p:cNvPr id="28" name="Straight Connector 27">
            <a:extLst>
              <a:ext uri="{FF2B5EF4-FFF2-40B4-BE49-F238E27FC236}">
                <a16:creationId xmlns:a16="http://schemas.microsoft.com/office/drawing/2014/main" id="{5B413545-B9EE-44A9-A930-C476F3FDE5F5}"/>
              </a:ext>
            </a:extLst>
          </p:cNvPr>
          <p:cNvCxnSpPr>
            <a:cxnSpLocks/>
            <a:stCxn id="30" idx="3"/>
          </p:cNvCxnSpPr>
          <p:nvPr/>
        </p:nvCxnSpPr>
        <p:spPr>
          <a:xfrm>
            <a:off x="10240835" y="-200741"/>
            <a:ext cx="1465099" cy="2105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3D9BAC6-3D71-4EC4-A007-D38D36CCBC92}"/>
              </a:ext>
            </a:extLst>
          </p:cNvPr>
          <p:cNvSpPr/>
          <p:nvPr/>
        </p:nvSpPr>
        <p:spPr bwMode="gray">
          <a:xfrm>
            <a:off x="8211999" y="1534735"/>
            <a:ext cx="1273628" cy="831273"/>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Ecosystem partners</a:t>
            </a:r>
          </a:p>
        </p:txBody>
      </p:sp>
      <p:cxnSp>
        <p:nvCxnSpPr>
          <p:cNvPr id="31" name="Straight Connector 30">
            <a:extLst>
              <a:ext uri="{FF2B5EF4-FFF2-40B4-BE49-F238E27FC236}">
                <a16:creationId xmlns:a16="http://schemas.microsoft.com/office/drawing/2014/main" id="{83ED9A4A-4241-4262-8A50-92F1FA12E6A4}"/>
              </a:ext>
            </a:extLst>
          </p:cNvPr>
          <p:cNvCxnSpPr>
            <a:stCxn id="18" idx="2"/>
          </p:cNvCxnSpPr>
          <p:nvPr/>
        </p:nvCxnSpPr>
        <p:spPr>
          <a:xfrm flipH="1">
            <a:off x="10180721" y="1224563"/>
            <a:ext cx="1" cy="14937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62D5DF0D-BF68-4324-BEEE-71BD34F1C318}"/>
              </a:ext>
            </a:extLst>
          </p:cNvPr>
          <p:cNvSpPr/>
          <p:nvPr/>
        </p:nvSpPr>
        <p:spPr bwMode="gray">
          <a:xfrm>
            <a:off x="9714450" y="1718638"/>
            <a:ext cx="956896" cy="567772"/>
          </a:xfrm>
          <a:prstGeom prst="ellipse">
            <a:avLst/>
          </a:prstGeom>
          <a:solidFill>
            <a:schemeClr val="accent1"/>
          </a:solidFill>
          <a:ln w="19050" algn="ctr">
            <a:noFill/>
            <a:miter lim="800000"/>
            <a:headEnd/>
            <a:tailEnd/>
          </a:ln>
          <a:effectLst>
            <a:outerShdw blurRad="63500" sx="102000" sy="102000" algn="ctr" rotWithShape="0">
              <a:prstClr val="black">
                <a:alpha val="4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DATA</a:t>
            </a:r>
          </a:p>
        </p:txBody>
      </p:sp>
      <p:cxnSp>
        <p:nvCxnSpPr>
          <p:cNvPr id="34" name="Straight Connector 33">
            <a:extLst>
              <a:ext uri="{FF2B5EF4-FFF2-40B4-BE49-F238E27FC236}">
                <a16:creationId xmlns:a16="http://schemas.microsoft.com/office/drawing/2014/main" id="{AECF9F60-0676-4C5D-A8C8-F800B6DA72B3}"/>
              </a:ext>
            </a:extLst>
          </p:cNvPr>
          <p:cNvCxnSpPr>
            <a:cxnSpLocks/>
            <a:stCxn id="23" idx="0"/>
            <a:endCxn id="19" idx="1"/>
          </p:cNvCxnSpPr>
          <p:nvPr/>
        </p:nvCxnSpPr>
        <p:spPr>
          <a:xfrm flipV="1">
            <a:off x="10180721" y="1979507"/>
            <a:ext cx="739770" cy="7387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8DA15B-D495-4268-A180-042C5706B211}"/>
              </a:ext>
            </a:extLst>
          </p:cNvPr>
          <p:cNvCxnSpPr>
            <a:cxnSpLocks/>
            <a:endCxn id="18" idx="2"/>
          </p:cNvCxnSpPr>
          <p:nvPr/>
        </p:nvCxnSpPr>
        <p:spPr>
          <a:xfrm flipH="1" flipV="1">
            <a:off x="10180722" y="1224563"/>
            <a:ext cx="727410" cy="754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7B9112-7A66-4F8B-A03A-795DB739A296}"/>
              </a:ext>
            </a:extLst>
          </p:cNvPr>
          <p:cNvCxnSpPr>
            <a:cxnSpLocks/>
            <a:endCxn id="30" idx="3"/>
          </p:cNvCxnSpPr>
          <p:nvPr/>
        </p:nvCxnSpPr>
        <p:spPr>
          <a:xfrm flipH="1" flipV="1">
            <a:off x="9485627" y="1950372"/>
            <a:ext cx="706934" cy="7197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0D343B-4FEB-480A-8EB5-67902E2917DD}"/>
              </a:ext>
            </a:extLst>
          </p:cNvPr>
          <p:cNvCxnSpPr>
            <a:cxnSpLocks/>
            <a:endCxn id="18" idx="2"/>
          </p:cNvCxnSpPr>
          <p:nvPr/>
        </p:nvCxnSpPr>
        <p:spPr>
          <a:xfrm flipV="1">
            <a:off x="9497986" y="1224563"/>
            <a:ext cx="682736" cy="7363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E7C62A-9D12-4515-9E0C-EBC8A7776814}"/>
              </a:ext>
            </a:extLst>
          </p:cNvPr>
          <p:cNvPicPr>
            <a:picLocks noChangeAspect="1"/>
          </p:cNvPicPr>
          <p:nvPr/>
        </p:nvPicPr>
        <p:blipFill rotWithShape="1">
          <a:blip r:embed="rId4"/>
          <a:srcRect t="21365" b="40553"/>
          <a:stretch/>
        </p:blipFill>
        <p:spPr>
          <a:xfrm>
            <a:off x="0" y="4636952"/>
            <a:ext cx="10428790" cy="2233915"/>
          </a:xfrm>
          <a:prstGeom prst="rect">
            <a:avLst/>
          </a:prstGeom>
        </p:spPr>
      </p:pic>
    </p:spTree>
    <p:extLst>
      <p:ext uri="{BB962C8B-B14F-4D97-AF65-F5344CB8AC3E}">
        <p14:creationId xmlns:p14="http://schemas.microsoft.com/office/powerpoint/2010/main" val="194987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Thomas B Allin | Scholars@Duke">
            <a:extLst>
              <a:ext uri="{FF2B5EF4-FFF2-40B4-BE49-F238E27FC236}">
                <a16:creationId xmlns:a16="http://schemas.microsoft.com/office/drawing/2014/main" id="{11C7570E-3043-42F7-A96C-7A38A7B25FC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 y="4733626"/>
            <a:ext cx="1403571" cy="1684286"/>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Former astronaut takes control of NASA • The Register">
            <a:extLst>
              <a:ext uri="{FF2B5EF4-FFF2-40B4-BE49-F238E27FC236}">
                <a16:creationId xmlns:a16="http://schemas.microsoft.com/office/drawing/2014/main" id="{40249886-C8D7-4103-A833-FFD60C4B07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32313" y="-35113"/>
            <a:ext cx="2050836" cy="191039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 Dangerous Rush to Impeach John Koskinen - WSJ">
            <a:extLst>
              <a:ext uri="{FF2B5EF4-FFF2-40B4-BE49-F238E27FC236}">
                <a16:creationId xmlns:a16="http://schemas.microsoft.com/office/drawing/2014/main" id="{E16146BB-3053-4D66-A5D4-2A1FC0B0651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88477" y="5123676"/>
            <a:ext cx="2581275" cy="171772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Jenn Gustetic on LinkedIn: #invention #discovery #research #development  #reading #leadership #impact…">
            <a:extLst>
              <a:ext uri="{FF2B5EF4-FFF2-40B4-BE49-F238E27FC236}">
                <a16:creationId xmlns:a16="http://schemas.microsoft.com/office/drawing/2014/main" id="{BED8C112-2FC5-45BB-813D-3D7ACF5E7FCF}"/>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7104934" y="1760913"/>
            <a:ext cx="1733330" cy="19617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anee Hunt - Wikipedia">
            <a:extLst>
              <a:ext uri="{FF2B5EF4-FFF2-40B4-BE49-F238E27FC236}">
                <a16:creationId xmlns:a16="http://schemas.microsoft.com/office/drawing/2014/main" id="{9071BD9B-6E5C-43D2-9774-3FB3A22531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73" y="0"/>
            <a:ext cx="1935698"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ad Allen - Wikipedia">
            <a:extLst>
              <a:ext uri="{FF2B5EF4-FFF2-40B4-BE49-F238E27FC236}">
                <a16:creationId xmlns:a16="http://schemas.microsoft.com/office/drawing/2014/main" id="{BC65C006-3189-454C-B68D-08DA82450849}"/>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7325445" y="3557930"/>
            <a:ext cx="1562927" cy="1414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ames E. Webb - Wikipedia">
            <a:extLst>
              <a:ext uri="{FF2B5EF4-FFF2-40B4-BE49-F238E27FC236}">
                <a16:creationId xmlns:a16="http://schemas.microsoft.com/office/drawing/2014/main" id="{D26BA964-94FA-4AB7-BA95-1BE7CF85951B}"/>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5343468" y="1403949"/>
            <a:ext cx="18669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ared waterways, shared responsibilities | Waterfront Alliance">
            <a:extLst>
              <a:ext uri="{FF2B5EF4-FFF2-40B4-BE49-F238E27FC236}">
                <a16:creationId xmlns:a16="http://schemas.microsoft.com/office/drawing/2014/main" id="{1129D5F5-E26A-4867-A7BD-AE853BECA71D}"/>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74859" y="2459797"/>
            <a:ext cx="2536982" cy="21795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ndrew Deutz">
            <a:extLst>
              <a:ext uri="{FF2B5EF4-FFF2-40B4-BE49-F238E27FC236}">
                <a16:creationId xmlns:a16="http://schemas.microsoft.com/office/drawing/2014/main" id="{D7C413C0-A08F-44C7-B1B3-A3D7149A8854}"/>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407074" y="4625751"/>
            <a:ext cx="1981768" cy="19817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udrey Tang - Wikipedia">
            <a:extLst>
              <a:ext uri="{FF2B5EF4-FFF2-40B4-BE49-F238E27FC236}">
                <a16:creationId xmlns:a16="http://schemas.microsoft.com/office/drawing/2014/main" id="{F0F3F196-83AE-40C9-A599-C48FA5C8BD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4535" y="2221099"/>
            <a:ext cx="1990112" cy="265690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he old FEMA is gone': Craig Fugate's cleaned-up FEMA">
            <a:extLst>
              <a:ext uri="{FF2B5EF4-FFF2-40B4-BE49-F238E27FC236}">
                <a16:creationId xmlns:a16="http://schemas.microsoft.com/office/drawing/2014/main" id="{E85EE366-27D0-4322-A6D9-B7804C50A1FC}"/>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2062271" y="0"/>
            <a:ext cx="1928899" cy="217950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hief Dale McFee now at reins of Edmonton Police - Blue Line">
            <a:extLst>
              <a:ext uri="{FF2B5EF4-FFF2-40B4-BE49-F238E27FC236}">
                <a16:creationId xmlns:a16="http://schemas.microsoft.com/office/drawing/2014/main" id="{20F15147-4822-4AD0-98BC-FE04C0E03161}"/>
              </a:ext>
            </a:extLst>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4117752" y="13487"/>
            <a:ext cx="1876425" cy="202856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argaret Holland McDuff - Family Service of Rhode Island">
            <a:extLst>
              <a:ext uri="{FF2B5EF4-FFF2-40B4-BE49-F238E27FC236}">
                <a16:creationId xmlns:a16="http://schemas.microsoft.com/office/drawing/2014/main" id="{BA476B38-05FA-4080-B256-D94334003FA9}"/>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928387" y="4847601"/>
            <a:ext cx="1805768" cy="180576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ul Polman - Don't Stay Ahead of the Change - Make the Change - Nordic  Business Forum">
            <a:extLst>
              <a:ext uri="{FF2B5EF4-FFF2-40B4-BE49-F238E27FC236}">
                <a16:creationId xmlns:a16="http://schemas.microsoft.com/office/drawing/2014/main" id="{FC09ACA7-A26C-40BA-80F7-E826167014F9}"/>
              </a:ext>
            </a:extLst>
          </p:cNvPr>
          <p:cNvPicPr>
            <a:picLocks noChangeAspect="1" noChangeArrowheads="1"/>
          </p:cNvPicPr>
          <p:nvPr/>
        </p:nvPicPr>
        <p:blipFill rotWithShape="1">
          <a:blip r:embed="rId16" cstate="email">
            <a:extLst>
              <a:ext uri="{28A0092B-C50C-407E-A947-70E740481C1C}">
                <a14:useLocalDpi xmlns:a14="http://schemas.microsoft.com/office/drawing/2010/main" val="0"/>
              </a:ext>
            </a:extLst>
          </a:blip>
          <a:srcRect/>
          <a:stretch/>
        </p:blipFill>
        <p:spPr bwMode="auto">
          <a:xfrm>
            <a:off x="10101800" y="5024313"/>
            <a:ext cx="2137502" cy="1685398"/>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Beth Blauer profile headshot">
            <a:extLst>
              <a:ext uri="{FF2B5EF4-FFF2-40B4-BE49-F238E27FC236}">
                <a16:creationId xmlns:a16="http://schemas.microsoft.com/office/drawing/2014/main" id="{85118C7D-1690-4E76-BF4A-7FB19C883CB0}"/>
              </a:ext>
            </a:extLst>
          </p:cNvPr>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a:stretch/>
        </p:blipFill>
        <p:spPr bwMode="auto">
          <a:xfrm>
            <a:off x="7188831" y="5006842"/>
            <a:ext cx="2137502" cy="185881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John W. Hickenlooper">
            <a:extLst>
              <a:ext uri="{FF2B5EF4-FFF2-40B4-BE49-F238E27FC236}">
                <a16:creationId xmlns:a16="http://schemas.microsoft.com/office/drawing/2014/main" id="{787FD603-03F4-4A29-AFF5-ABD1E25294FD}"/>
              </a:ext>
            </a:extLst>
          </p:cNvPr>
          <p:cNvPicPr>
            <a:picLocks noChangeAspect="1" noChangeArrowheads="1"/>
          </p:cNvPicPr>
          <p:nvPr/>
        </p:nvPicPr>
        <p:blipFill rotWithShape="1">
          <a:blip r:embed="rId18" cstate="email">
            <a:extLst>
              <a:ext uri="{28A0092B-C50C-407E-A947-70E740481C1C}">
                <a14:useLocalDpi xmlns:a14="http://schemas.microsoft.com/office/drawing/2010/main" val="0"/>
              </a:ext>
            </a:extLst>
          </a:blip>
          <a:srcRect/>
          <a:stretch/>
        </p:blipFill>
        <p:spPr bwMode="auto">
          <a:xfrm>
            <a:off x="9415884" y="1414903"/>
            <a:ext cx="2655959" cy="1961086"/>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ill Gates - Wikipedia">
            <a:extLst>
              <a:ext uri="{FF2B5EF4-FFF2-40B4-BE49-F238E27FC236}">
                <a16:creationId xmlns:a16="http://schemas.microsoft.com/office/drawing/2014/main" id="{256DA173-4CCB-4E96-9F35-20EF9B2EEDA3}"/>
              </a:ext>
            </a:extLst>
          </p:cNvPr>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a:stretch/>
        </p:blipFill>
        <p:spPr bwMode="auto">
          <a:xfrm>
            <a:off x="7572539" y="-37882"/>
            <a:ext cx="1828800" cy="1876424"/>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Jamia McDonald">
            <a:extLst>
              <a:ext uri="{FF2B5EF4-FFF2-40B4-BE49-F238E27FC236}">
                <a16:creationId xmlns:a16="http://schemas.microsoft.com/office/drawing/2014/main" id="{A9D975FE-71F3-499C-8E54-B6FE69DAC1A2}"/>
              </a:ext>
            </a:extLst>
          </p:cNvPr>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8793595" y="3583782"/>
            <a:ext cx="2117207" cy="14146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Zachary Schwartz">
            <a:extLst>
              <a:ext uri="{FF2B5EF4-FFF2-40B4-BE49-F238E27FC236}">
                <a16:creationId xmlns:a16="http://schemas.microsoft.com/office/drawing/2014/main" id="{A6AF42FE-E335-4443-A80E-5750F218E637}"/>
              </a:ext>
            </a:extLst>
          </p:cNvPr>
          <p:cNvPicPr>
            <a:picLocks noChangeAspect="1" noChangeArrowheads="1"/>
          </p:cNvPicPr>
          <p:nvPr/>
        </p:nvPicPr>
        <p:blipFill rotWithShape="1">
          <a:blip r:embed="rId21" cstate="email">
            <a:extLst>
              <a:ext uri="{28A0092B-C50C-407E-A947-70E740481C1C}">
                <a14:useLocalDpi xmlns:a14="http://schemas.microsoft.com/office/drawing/2010/main" val="0"/>
              </a:ext>
            </a:extLst>
          </a:blip>
          <a:srcRect/>
          <a:stretch/>
        </p:blipFill>
        <p:spPr bwMode="auto">
          <a:xfrm>
            <a:off x="4568502" y="4668549"/>
            <a:ext cx="1366134" cy="16220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eslie Richard Groves | United States general | Britannica">
            <a:extLst>
              <a:ext uri="{FF2B5EF4-FFF2-40B4-BE49-F238E27FC236}">
                <a16:creationId xmlns:a16="http://schemas.microsoft.com/office/drawing/2014/main" id="{0986A736-ED32-4A46-8558-81596F7FAC02}"/>
              </a:ext>
            </a:extLst>
          </p:cNvPr>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9080956" y="-37882"/>
            <a:ext cx="1542484" cy="19865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ara Barton (as suggested by a student) — CWRT of Eastern Pennsylvania">
            <a:extLst>
              <a:ext uri="{FF2B5EF4-FFF2-40B4-BE49-F238E27FC236}">
                <a16:creationId xmlns:a16="http://schemas.microsoft.com/office/drawing/2014/main" id="{41A57CEA-240D-4107-BA8C-D0044E587868}"/>
              </a:ext>
            </a:extLst>
          </p:cNvPr>
          <p:cNvPicPr>
            <a:picLocks noChangeAspect="1" noChangeArrowheads="1"/>
          </p:cNvPicPr>
          <p:nvPr/>
        </p:nvPicPr>
        <p:blipFill rotWithShape="1">
          <a:blip r:embed="rId23" cstate="email">
            <a:extLst>
              <a:ext uri="{28A0092B-C50C-407E-A947-70E740481C1C}">
                <a14:useLocalDpi xmlns:a14="http://schemas.microsoft.com/office/drawing/2010/main" val="0"/>
              </a:ext>
            </a:extLst>
          </a:blip>
          <a:srcRect/>
          <a:stretch/>
        </p:blipFill>
        <p:spPr bwMode="auto">
          <a:xfrm>
            <a:off x="5558777" y="3374562"/>
            <a:ext cx="1765281" cy="17003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D4D1D62-274E-4086-88CE-809B502E276B}"/>
              </a:ext>
            </a:extLst>
          </p:cNvPr>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5988723" y="-75461"/>
            <a:ext cx="1515712" cy="1991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083B80-9263-4E25-BA1D-C6F332EE5F64}"/>
              </a:ext>
            </a:extLst>
          </p:cNvPr>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1613495" y="1197392"/>
            <a:ext cx="1190822" cy="1797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192961-07E6-40DB-B079-4FFB9CB23DC6}"/>
              </a:ext>
            </a:extLst>
          </p:cNvPr>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9039716" y="5123676"/>
            <a:ext cx="1341465" cy="15548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4E88F6A-E953-4C6B-AC65-27A748C425AC}"/>
              </a:ext>
            </a:extLst>
          </p:cNvPr>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10708007" y="3242341"/>
            <a:ext cx="1375142" cy="19216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8CBAEFF-5FFD-4287-8FFB-AEF70293BD32}"/>
              </a:ext>
            </a:extLst>
          </p:cNvPr>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4338951" y="2909482"/>
            <a:ext cx="1166859" cy="17951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kiran mazumdar-shaw + public private partnership">
            <a:extLst>
              <a:ext uri="{FF2B5EF4-FFF2-40B4-BE49-F238E27FC236}">
                <a16:creationId xmlns:a16="http://schemas.microsoft.com/office/drawing/2014/main" id="{AB36E63D-4258-477F-A6A3-604BDBB3A5F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705732" y="1807664"/>
            <a:ext cx="1515712" cy="18234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avanita Sinha – REYKJAVÍK GLOBAL FORUM">
            <a:extLst>
              <a:ext uri="{FF2B5EF4-FFF2-40B4-BE49-F238E27FC236}">
                <a16:creationId xmlns:a16="http://schemas.microsoft.com/office/drawing/2014/main" id="{73CED818-04CB-4DD0-AE9F-4384554CD66C}"/>
              </a:ext>
            </a:extLst>
          </p:cNvPr>
          <p:cNvPicPr>
            <a:picLocks noChangeAspect="1" noChangeArrowheads="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3885272" y="1386216"/>
            <a:ext cx="1527379" cy="1520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79CC290-D09E-4DFC-A096-FB075E756412}"/>
              </a:ext>
            </a:extLst>
          </p:cNvPr>
          <p:cNvSpPr/>
          <p:nvPr/>
        </p:nvSpPr>
        <p:spPr bwMode="gray">
          <a:xfrm>
            <a:off x="0" y="0"/>
            <a:ext cx="12166600" cy="6865655"/>
          </a:xfrm>
          <a:prstGeom prst="rect">
            <a:avLst/>
          </a:prstGeom>
          <a:solidFill>
            <a:schemeClr val="tx1">
              <a:alpha val="81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4" name="Picture 3" descr="A picture containing shelf, bunch, different, line&#10;&#10;Description automatically generated">
            <a:extLst>
              <a:ext uri="{FF2B5EF4-FFF2-40B4-BE49-F238E27FC236}">
                <a16:creationId xmlns:a16="http://schemas.microsoft.com/office/drawing/2014/main" id="{AD51DB67-F562-4477-A637-75C09DE61732}"/>
              </a:ext>
            </a:extLst>
          </p:cNvPr>
          <p:cNvPicPr>
            <a:picLocks noChangeAspect="1"/>
          </p:cNvPicPr>
          <p:nvPr/>
        </p:nvPicPr>
        <p:blipFill rotWithShape="1">
          <a:blip r:embed="rId31" cstate="email">
            <a:extLst>
              <a:ext uri="{28A0092B-C50C-407E-A947-70E740481C1C}">
                <a14:useLocalDpi xmlns:a14="http://schemas.microsoft.com/office/drawing/2010/main" val="0"/>
              </a:ext>
            </a:extLst>
          </a:blip>
          <a:srcRect/>
          <a:stretch/>
        </p:blipFill>
        <p:spPr>
          <a:xfrm>
            <a:off x="101696" y="102477"/>
            <a:ext cx="12192000" cy="2201661"/>
          </a:xfrm>
          <a:prstGeom prst="rect">
            <a:avLst/>
          </a:prstGeom>
        </p:spPr>
      </p:pic>
      <p:pic>
        <p:nvPicPr>
          <p:cNvPr id="33" name="Picture 32" descr="A picture containing shelf, bunch, different, line&#10;&#10;Description automatically generated">
            <a:extLst>
              <a:ext uri="{FF2B5EF4-FFF2-40B4-BE49-F238E27FC236}">
                <a16:creationId xmlns:a16="http://schemas.microsoft.com/office/drawing/2014/main" id="{98C76A8A-500E-45A3-975B-714B9D339DDA}"/>
              </a:ext>
            </a:extLst>
          </p:cNvPr>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67112" y="2042047"/>
            <a:ext cx="12192000" cy="1756082"/>
          </a:xfrm>
          <a:prstGeom prst="rect">
            <a:avLst/>
          </a:prstGeom>
        </p:spPr>
      </p:pic>
      <p:pic>
        <p:nvPicPr>
          <p:cNvPr id="34" name="Picture 33" descr="A picture containing shelf, bunch, different, line&#10;&#10;Description automatically generated">
            <a:extLst>
              <a:ext uri="{FF2B5EF4-FFF2-40B4-BE49-F238E27FC236}">
                <a16:creationId xmlns:a16="http://schemas.microsoft.com/office/drawing/2014/main" id="{5104B4F4-9261-4CCB-B26C-A619D2A8E37C}"/>
              </a:ext>
            </a:extLst>
          </p:cNvPr>
          <p:cNvPicPr>
            <a:picLocks noChangeAspect="1"/>
          </p:cNvPicPr>
          <p:nvPr/>
        </p:nvPicPr>
        <p:blipFill rotWithShape="1">
          <a:blip r:embed="rId33" cstate="email">
            <a:extLst>
              <a:ext uri="{28A0092B-C50C-407E-A947-70E740481C1C}">
                <a14:useLocalDpi xmlns:a14="http://schemas.microsoft.com/office/drawing/2010/main" val="0"/>
              </a:ext>
            </a:extLst>
          </a:blip>
          <a:srcRect/>
          <a:stretch/>
        </p:blipFill>
        <p:spPr>
          <a:xfrm>
            <a:off x="-41554" y="3447465"/>
            <a:ext cx="12192000" cy="1960594"/>
          </a:xfrm>
          <a:prstGeom prst="rect">
            <a:avLst/>
          </a:prstGeom>
        </p:spPr>
      </p:pic>
      <p:pic>
        <p:nvPicPr>
          <p:cNvPr id="35" name="Picture 34" descr="A picture containing shelf, bunch, different, line&#10;&#10;Description automatically generated">
            <a:extLst>
              <a:ext uri="{FF2B5EF4-FFF2-40B4-BE49-F238E27FC236}">
                <a16:creationId xmlns:a16="http://schemas.microsoft.com/office/drawing/2014/main" id="{8CBB2610-4A24-446C-A04D-EAE4529E7D22}"/>
              </a:ext>
            </a:extLst>
          </p:cNvPr>
          <p:cNvPicPr>
            <a:picLocks noChangeAspect="1"/>
          </p:cNvPicPr>
          <p:nvPr/>
        </p:nvPicPr>
        <p:blipFill rotWithShape="1">
          <a:blip r:embed="rId34" cstate="email">
            <a:extLst>
              <a:ext uri="{28A0092B-C50C-407E-A947-70E740481C1C}">
                <a14:useLocalDpi xmlns:a14="http://schemas.microsoft.com/office/drawing/2010/main" val="0"/>
              </a:ext>
            </a:extLst>
          </a:blip>
          <a:srcRect/>
          <a:stretch/>
        </p:blipFill>
        <p:spPr>
          <a:xfrm>
            <a:off x="101696" y="5469313"/>
            <a:ext cx="12192000" cy="1247125"/>
          </a:xfrm>
          <a:prstGeom prst="rect">
            <a:avLst/>
          </a:prstGeom>
        </p:spPr>
      </p:pic>
      <p:sp>
        <p:nvSpPr>
          <p:cNvPr id="3" name="TextBox 2">
            <a:extLst>
              <a:ext uri="{FF2B5EF4-FFF2-40B4-BE49-F238E27FC236}">
                <a16:creationId xmlns:a16="http://schemas.microsoft.com/office/drawing/2014/main" id="{C33441AF-754C-ED80-3FC1-CAD0FF9F1B2B}"/>
              </a:ext>
            </a:extLst>
          </p:cNvPr>
          <p:cNvSpPr txBox="1"/>
          <p:nvPr/>
        </p:nvSpPr>
        <p:spPr>
          <a:xfrm>
            <a:off x="4119488" y="272262"/>
            <a:ext cx="6293518" cy="461665"/>
          </a:xfrm>
          <a:prstGeom prst="rect">
            <a:avLst/>
          </a:prstGeom>
          <a:noFill/>
        </p:spPr>
        <p:txBody>
          <a:bodyPr wrap="none" rtlCol="0">
            <a:spAutoFit/>
          </a:bodyPr>
          <a:lstStyle/>
          <a:p>
            <a:r>
              <a:rPr lang="en-US" sz="2400" dirty="0">
                <a:solidFill>
                  <a:srgbClr val="FF0000"/>
                </a:solidFill>
              </a:rPr>
              <a:t>To deal with the world of blended government</a:t>
            </a:r>
          </a:p>
        </p:txBody>
      </p:sp>
    </p:spTree>
    <p:extLst>
      <p:ext uri="{BB962C8B-B14F-4D97-AF65-F5344CB8AC3E}">
        <p14:creationId xmlns:p14="http://schemas.microsoft.com/office/powerpoint/2010/main" val="352081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500" fill="hold"/>
                                        <p:tgtEl>
                                          <p:spTgt spid="1040"/>
                                        </p:tgtEl>
                                        <p:attrNameLst>
                                          <p:attrName>ppt_x</p:attrName>
                                        </p:attrNameLst>
                                      </p:cBhvr>
                                      <p:tavLst>
                                        <p:tav tm="0">
                                          <p:val>
                                            <p:strVal val="#ppt_x"/>
                                          </p:val>
                                        </p:tav>
                                        <p:tav tm="100000">
                                          <p:val>
                                            <p:strVal val="#ppt_x"/>
                                          </p:val>
                                        </p:tav>
                                      </p:tavLst>
                                    </p:anim>
                                    <p:anim calcmode="lin" valueType="num">
                                      <p:cBhvr additive="base">
                                        <p:cTn id="8" dur="500" fill="hold"/>
                                        <p:tgtEl>
                                          <p:spTgt spid="10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50" fill="hold"/>
                                        <p:tgtEl>
                                          <p:spTgt spid="2050"/>
                                        </p:tgtEl>
                                        <p:attrNameLst>
                                          <p:attrName>ppt_x</p:attrName>
                                        </p:attrNameLst>
                                      </p:cBhvr>
                                      <p:tavLst>
                                        <p:tav tm="0">
                                          <p:val>
                                            <p:strVal val="#ppt_x"/>
                                          </p:val>
                                        </p:tav>
                                        <p:tav tm="100000">
                                          <p:val>
                                            <p:strVal val="#ppt_x"/>
                                          </p:val>
                                        </p:tav>
                                      </p:tavLst>
                                    </p:anim>
                                    <p:anim calcmode="lin" valueType="num">
                                      <p:cBhvr additive="base">
                                        <p:cTn id="13" dur="25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9" fill="hold" nodeType="afterEffect">
                                  <p:stCondLst>
                                    <p:cond delay="0"/>
                                  </p:stCondLst>
                                  <p:childTnLst>
                                    <p:set>
                                      <p:cBhvr>
                                        <p:cTn id="16" dur="1" fill="hold">
                                          <p:stCondLst>
                                            <p:cond delay="0"/>
                                          </p:stCondLst>
                                        </p:cTn>
                                        <p:tgtEl>
                                          <p:spTgt spid="2062"/>
                                        </p:tgtEl>
                                        <p:attrNameLst>
                                          <p:attrName>style.visibility</p:attrName>
                                        </p:attrNameLst>
                                      </p:cBhvr>
                                      <p:to>
                                        <p:strVal val="visible"/>
                                      </p:to>
                                    </p:set>
                                    <p:anim calcmode="lin" valueType="num">
                                      <p:cBhvr additive="base">
                                        <p:cTn id="17" dur="250" fill="hold"/>
                                        <p:tgtEl>
                                          <p:spTgt spid="2062"/>
                                        </p:tgtEl>
                                        <p:attrNameLst>
                                          <p:attrName>ppt_x</p:attrName>
                                        </p:attrNameLst>
                                      </p:cBhvr>
                                      <p:tavLst>
                                        <p:tav tm="0">
                                          <p:val>
                                            <p:strVal val="0-#ppt_w/2"/>
                                          </p:val>
                                        </p:tav>
                                        <p:tav tm="100000">
                                          <p:val>
                                            <p:strVal val="#ppt_x"/>
                                          </p:val>
                                        </p:tav>
                                      </p:tavLst>
                                    </p:anim>
                                    <p:anim calcmode="lin" valueType="num">
                                      <p:cBhvr additive="base">
                                        <p:cTn id="18" dur="250" fill="hold"/>
                                        <p:tgtEl>
                                          <p:spTgt spid="206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6"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 calcmode="lin" valueType="num">
                                      <p:cBhvr additive="base">
                                        <p:cTn id="22" dur="250" fill="hold"/>
                                        <p:tgtEl>
                                          <p:spTgt spid="2090"/>
                                        </p:tgtEl>
                                        <p:attrNameLst>
                                          <p:attrName>ppt_x</p:attrName>
                                        </p:attrNameLst>
                                      </p:cBhvr>
                                      <p:tavLst>
                                        <p:tav tm="0">
                                          <p:val>
                                            <p:strVal val="1+#ppt_w/2"/>
                                          </p:val>
                                        </p:tav>
                                        <p:tav tm="100000">
                                          <p:val>
                                            <p:strVal val="#ppt_x"/>
                                          </p:val>
                                        </p:tav>
                                      </p:tavLst>
                                    </p:anim>
                                    <p:anim calcmode="lin" valueType="num">
                                      <p:cBhvr additive="base">
                                        <p:cTn id="23" dur="250" fill="hold"/>
                                        <p:tgtEl>
                                          <p:spTgt spid="2090"/>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 presetClass="entr" presetSubtype="6" fill="hold" nodeType="afterEffect">
                                  <p:stCondLst>
                                    <p:cond delay="0"/>
                                  </p:stCondLst>
                                  <p:childTnLst>
                                    <p:set>
                                      <p:cBhvr>
                                        <p:cTn id="26" dur="1" fill="hold">
                                          <p:stCondLst>
                                            <p:cond delay="0"/>
                                          </p:stCondLst>
                                        </p:cTn>
                                        <p:tgtEl>
                                          <p:spTgt spid="2070"/>
                                        </p:tgtEl>
                                        <p:attrNameLst>
                                          <p:attrName>style.visibility</p:attrName>
                                        </p:attrNameLst>
                                      </p:cBhvr>
                                      <p:to>
                                        <p:strVal val="visible"/>
                                      </p:to>
                                    </p:set>
                                    <p:anim calcmode="lin" valueType="num">
                                      <p:cBhvr additive="base">
                                        <p:cTn id="27" dur="250" fill="hold"/>
                                        <p:tgtEl>
                                          <p:spTgt spid="2070"/>
                                        </p:tgtEl>
                                        <p:attrNameLst>
                                          <p:attrName>ppt_x</p:attrName>
                                        </p:attrNameLst>
                                      </p:cBhvr>
                                      <p:tavLst>
                                        <p:tav tm="0">
                                          <p:val>
                                            <p:strVal val="1+#ppt_w/2"/>
                                          </p:val>
                                        </p:tav>
                                        <p:tav tm="100000">
                                          <p:val>
                                            <p:strVal val="#ppt_x"/>
                                          </p:val>
                                        </p:tav>
                                      </p:tavLst>
                                    </p:anim>
                                    <p:anim calcmode="lin" valueType="num">
                                      <p:cBhvr additive="base">
                                        <p:cTn id="28" dur="250" fill="hold"/>
                                        <p:tgtEl>
                                          <p:spTgt spid="207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3" fill="hold" nodeType="afterEffect">
                                  <p:stCondLst>
                                    <p:cond delay="0"/>
                                  </p:stCondLst>
                                  <p:childTnLst>
                                    <p:set>
                                      <p:cBhvr>
                                        <p:cTn id="31" dur="1" fill="hold">
                                          <p:stCondLst>
                                            <p:cond delay="0"/>
                                          </p:stCondLst>
                                        </p:cTn>
                                        <p:tgtEl>
                                          <p:spTgt spid="2092"/>
                                        </p:tgtEl>
                                        <p:attrNameLst>
                                          <p:attrName>style.visibility</p:attrName>
                                        </p:attrNameLst>
                                      </p:cBhvr>
                                      <p:to>
                                        <p:strVal val="visible"/>
                                      </p:to>
                                    </p:set>
                                    <p:anim calcmode="lin" valueType="num">
                                      <p:cBhvr additive="base">
                                        <p:cTn id="32" dur="250" fill="hold"/>
                                        <p:tgtEl>
                                          <p:spTgt spid="2092"/>
                                        </p:tgtEl>
                                        <p:attrNameLst>
                                          <p:attrName>ppt_x</p:attrName>
                                        </p:attrNameLst>
                                      </p:cBhvr>
                                      <p:tavLst>
                                        <p:tav tm="0">
                                          <p:val>
                                            <p:strVal val="1+#ppt_w/2"/>
                                          </p:val>
                                        </p:tav>
                                        <p:tav tm="100000">
                                          <p:val>
                                            <p:strVal val="#ppt_x"/>
                                          </p:val>
                                        </p:tav>
                                      </p:tavLst>
                                    </p:anim>
                                    <p:anim calcmode="lin" valueType="num">
                                      <p:cBhvr additive="base">
                                        <p:cTn id="33" dur="250" fill="hold"/>
                                        <p:tgtEl>
                                          <p:spTgt spid="2092"/>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12" fill="hold" nodeType="afterEffect">
                                  <p:stCondLst>
                                    <p:cond delay="0"/>
                                  </p:stCondLst>
                                  <p:childTnLst>
                                    <p:set>
                                      <p:cBhvr>
                                        <p:cTn id="36" dur="1" fill="hold">
                                          <p:stCondLst>
                                            <p:cond delay="0"/>
                                          </p:stCondLst>
                                        </p:cTn>
                                        <p:tgtEl>
                                          <p:spTgt spid="2068"/>
                                        </p:tgtEl>
                                        <p:attrNameLst>
                                          <p:attrName>style.visibility</p:attrName>
                                        </p:attrNameLst>
                                      </p:cBhvr>
                                      <p:to>
                                        <p:strVal val="visible"/>
                                      </p:to>
                                    </p:set>
                                    <p:anim calcmode="lin" valueType="num">
                                      <p:cBhvr additive="base">
                                        <p:cTn id="37" dur="250" fill="hold"/>
                                        <p:tgtEl>
                                          <p:spTgt spid="2068"/>
                                        </p:tgtEl>
                                        <p:attrNameLst>
                                          <p:attrName>ppt_x</p:attrName>
                                        </p:attrNameLst>
                                      </p:cBhvr>
                                      <p:tavLst>
                                        <p:tav tm="0">
                                          <p:val>
                                            <p:strVal val="0-#ppt_w/2"/>
                                          </p:val>
                                        </p:tav>
                                        <p:tav tm="100000">
                                          <p:val>
                                            <p:strVal val="#ppt_x"/>
                                          </p:val>
                                        </p:tav>
                                      </p:tavLst>
                                    </p:anim>
                                    <p:anim calcmode="lin" valueType="num">
                                      <p:cBhvr additive="base">
                                        <p:cTn id="38" dur="250" fill="hold"/>
                                        <p:tgtEl>
                                          <p:spTgt spid="2068"/>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2072"/>
                                        </p:tgtEl>
                                        <p:attrNameLst>
                                          <p:attrName>style.visibility</p:attrName>
                                        </p:attrNameLst>
                                      </p:cBhvr>
                                      <p:to>
                                        <p:strVal val="visible"/>
                                      </p:to>
                                    </p:set>
                                    <p:anim calcmode="lin" valueType="num">
                                      <p:cBhvr additive="base">
                                        <p:cTn id="42" dur="250" fill="hold"/>
                                        <p:tgtEl>
                                          <p:spTgt spid="2072"/>
                                        </p:tgtEl>
                                        <p:attrNameLst>
                                          <p:attrName>ppt_x</p:attrName>
                                        </p:attrNameLst>
                                      </p:cBhvr>
                                      <p:tavLst>
                                        <p:tav tm="0">
                                          <p:val>
                                            <p:strVal val="0-#ppt_w/2"/>
                                          </p:val>
                                        </p:tav>
                                        <p:tav tm="100000">
                                          <p:val>
                                            <p:strVal val="#ppt_x"/>
                                          </p:val>
                                        </p:tav>
                                      </p:tavLst>
                                    </p:anim>
                                    <p:anim calcmode="lin" valueType="num">
                                      <p:cBhvr additive="base">
                                        <p:cTn id="43" dur="250" fill="hold"/>
                                        <p:tgtEl>
                                          <p:spTgt spid="2072"/>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1" fill="hold" nodeType="afterEffect">
                                  <p:stCondLst>
                                    <p:cond delay="0"/>
                                  </p:stCondLst>
                                  <p:childTnLst>
                                    <p:set>
                                      <p:cBhvr>
                                        <p:cTn id="46" dur="1" fill="hold">
                                          <p:stCondLst>
                                            <p:cond delay="0"/>
                                          </p:stCondLst>
                                        </p:cTn>
                                        <p:tgtEl>
                                          <p:spTgt spid="2082"/>
                                        </p:tgtEl>
                                        <p:attrNameLst>
                                          <p:attrName>style.visibility</p:attrName>
                                        </p:attrNameLst>
                                      </p:cBhvr>
                                      <p:to>
                                        <p:strVal val="visible"/>
                                      </p:to>
                                    </p:set>
                                    <p:anim calcmode="lin" valueType="num">
                                      <p:cBhvr additive="base">
                                        <p:cTn id="47" dur="250" fill="hold"/>
                                        <p:tgtEl>
                                          <p:spTgt spid="2082"/>
                                        </p:tgtEl>
                                        <p:attrNameLst>
                                          <p:attrName>ppt_x</p:attrName>
                                        </p:attrNameLst>
                                      </p:cBhvr>
                                      <p:tavLst>
                                        <p:tav tm="0">
                                          <p:val>
                                            <p:strVal val="#ppt_x"/>
                                          </p:val>
                                        </p:tav>
                                        <p:tav tm="100000">
                                          <p:val>
                                            <p:strVal val="#ppt_x"/>
                                          </p:val>
                                        </p:tav>
                                      </p:tavLst>
                                    </p:anim>
                                    <p:anim calcmode="lin" valueType="num">
                                      <p:cBhvr additive="base">
                                        <p:cTn id="48" dur="250" fill="hold"/>
                                        <p:tgtEl>
                                          <p:spTgt spid="2082"/>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2094"/>
                                        </p:tgtEl>
                                        <p:attrNameLst>
                                          <p:attrName>style.visibility</p:attrName>
                                        </p:attrNameLst>
                                      </p:cBhvr>
                                      <p:to>
                                        <p:strVal val="visible"/>
                                      </p:to>
                                    </p:set>
                                    <p:anim calcmode="lin" valueType="num">
                                      <p:cBhvr additive="base">
                                        <p:cTn id="52" dur="250" fill="hold"/>
                                        <p:tgtEl>
                                          <p:spTgt spid="2094"/>
                                        </p:tgtEl>
                                        <p:attrNameLst>
                                          <p:attrName>ppt_x</p:attrName>
                                        </p:attrNameLst>
                                      </p:cBhvr>
                                      <p:tavLst>
                                        <p:tav tm="0">
                                          <p:val>
                                            <p:strVal val="0-#ppt_w/2"/>
                                          </p:val>
                                        </p:tav>
                                        <p:tav tm="100000">
                                          <p:val>
                                            <p:strVal val="#ppt_x"/>
                                          </p:val>
                                        </p:tav>
                                      </p:tavLst>
                                    </p:anim>
                                    <p:anim calcmode="lin" valueType="num">
                                      <p:cBhvr additive="base">
                                        <p:cTn id="53" dur="250" fill="hold"/>
                                        <p:tgtEl>
                                          <p:spTgt spid="2094"/>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1" fill="hold" nodeType="afterEffect">
                                  <p:stCondLst>
                                    <p:cond delay="0"/>
                                  </p:stCondLst>
                                  <p:childTnLst>
                                    <p:set>
                                      <p:cBhvr>
                                        <p:cTn id="56" dur="1" fill="hold">
                                          <p:stCondLst>
                                            <p:cond delay="0"/>
                                          </p:stCondLst>
                                        </p:cTn>
                                        <p:tgtEl>
                                          <p:spTgt spid="2074"/>
                                        </p:tgtEl>
                                        <p:attrNameLst>
                                          <p:attrName>style.visibility</p:attrName>
                                        </p:attrNameLst>
                                      </p:cBhvr>
                                      <p:to>
                                        <p:strVal val="visible"/>
                                      </p:to>
                                    </p:set>
                                    <p:anim calcmode="lin" valueType="num">
                                      <p:cBhvr additive="base">
                                        <p:cTn id="57" dur="250" fill="hold"/>
                                        <p:tgtEl>
                                          <p:spTgt spid="2074"/>
                                        </p:tgtEl>
                                        <p:attrNameLst>
                                          <p:attrName>ppt_x</p:attrName>
                                        </p:attrNameLst>
                                      </p:cBhvr>
                                      <p:tavLst>
                                        <p:tav tm="0">
                                          <p:val>
                                            <p:strVal val="#ppt_x"/>
                                          </p:val>
                                        </p:tav>
                                        <p:tav tm="100000">
                                          <p:val>
                                            <p:strVal val="#ppt_x"/>
                                          </p:val>
                                        </p:tav>
                                      </p:tavLst>
                                    </p:anim>
                                    <p:anim calcmode="lin" valueType="num">
                                      <p:cBhvr additive="base">
                                        <p:cTn id="58" dur="250" fill="hold"/>
                                        <p:tgtEl>
                                          <p:spTgt spid="2074"/>
                                        </p:tgtEl>
                                        <p:attrNameLst>
                                          <p:attrName>ppt_y</p:attrName>
                                        </p:attrNameLst>
                                      </p:cBhvr>
                                      <p:tavLst>
                                        <p:tav tm="0">
                                          <p:val>
                                            <p:strVal val="0-#ppt_h/2"/>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2066"/>
                                        </p:tgtEl>
                                        <p:attrNameLst>
                                          <p:attrName>style.visibility</p:attrName>
                                        </p:attrNameLst>
                                      </p:cBhvr>
                                      <p:to>
                                        <p:strVal val="visible"/>
                                      </p:to>
                                    </p:set>
                                    <p:anim calcmode="lin" valueType="num">
                                      <p:cBhvr additive="base">
                                        <p:cTn id="62" dur="250" fill="hold"/>
                                        <p:tgtEl>
                                          <p:spTgt spid="2066"/>
                                        </p:tgtEl>
                                        <p:attrNameLst>
                                          <p:attrName>ppt_x</p:attrName>
                                        </p:attrNameLst>
                                      </p:cBhvr>
                                      <p:tavLst>
                                        <p:tav tm="0">
                                          <p:val>
                                            <p:strVal val="0-#ppt_w/2"/>
                                          </p:val>
                                        </p:tav>
                                        <p:tav tm="100000">
                                          <p:val>
                                            <p:strVal val="#ppt_x"/>
                                          </p:val>
                                        </p:tav>
                                      </p:tavLst>
                                    </p:anim>
                                    <p:anim calcmode="lin" valueType="num">
                                      <p:cBhvr additive="base">
                                        <p:cTn id="63" dur="250" fill="hold"/>
                                        <p:tgtEl>
                                          <p:spTgt spid="2066"/>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9" fill="hold" nodeType="afterEffect">
                                  <p:stCondLst>
                                    <p:cond delay="0"/>
                                  </p:stCondLst>
                                  <p:childTnLst>
                                    <p:set>
                                      <p:cBhvr>
                                        <p:cTn id="66" dur="1" fill="hold">
                                          <p:stCondLst>
                                            <p:cond delay="0"/>
                                          </p:stCondLst>
                                        </p:cTn>
                                        <p:tgtEl>
                                          <p:spTgt spid="2078"/>
                                        </p:tgtEl>
                                        <p:attrNameLst>
                                          <p:attrName>style.visibility</p:attrName>
                                        </p:attrNameLst>
                                      </p:cBhvr>
                                      <p:to>
                                        <p:strVal val="visible"/>
                                      </p:to>
                                    </p:set>
                                    <p:anim calcmode="lin" valueType="num">
                                      <p:cBhvr additive="base">
                                        <p:cTn id="67" dur="250" fill="hold"/>
                                        <p:tgtEl>
                                          <p:spTgt spid="2078"/>
                                        </p:tgtEl>
                                        <p:attrNameLst>
                                          <p:attrName>ppt_x</p:attrName>
                                        </p:attrNameLst>
                                      </p:cBhvr>
                                      <p:tavLst>
                                        <p:tav tm="0">
                                          <p:val>
                                            <p:strVal val="0-#ppt_w/2"/>
                                          </p:val>
                                        </p:tav>
                                        <p:tav tm="100000">
                                          <p:val>
                                            <p:strVal val="#ppt_x"/>
                                          </p:val>
                                        </p:tav>
                                      </p:tavLst>
                                    </p:anim>
                                    <p:anim calcmode="lin" valueType="num">
                                      <p:cBhvr additive="base">
                                        <p:cTn id="68" dur="250" fill="hold"/>
                                        <p:tgtEl>
                                          <p:spTgt spid="2078"/>
                                        </p:tgtEl>
                                        <p:attrNameLst>
                                          <p:attrName>ppt_y</p:attrName>
                                        </p:attrNameLst>
                                      </p:cBhvr>
                                      <p:tavLst>
                                        <p:tav tm="0">
                                          <p:val>
                                            <p:strVal val="0-#ppt_h/2"/>
                                          </p:val>
                                        </p:tav>
                                        <p:tav tm="100000">
                                          <p:val>
                                            <p:strVal val="#ppt_y"/>
                                          </p:val>
                                        </p:tav>
                                      </p:tavLst>
                                    </p:anim>
                                  </p:childTnLst>
                                </p:cTn>
                              </p:par>
                            </p:childTnLst>
                          </p:cTn>
                        </p:par>
                        <p:par>
                          <p:cTn id="69" fill="hold">
                            <p:stCondLst>
                              <p:cond delay="3500"/>
                            </p:stCondLst>
                            <p:childTnLst>
                              <p:par>
                                <p:cTn id="70" presetID="2" presetClass="entr" presetSubtype="1" fill="hold" nodeType="afterEffect">
                                  <p:stCondLst>
                                    <p:cond delay="0"/>
                                  </p:stCondLst>
                                  <p:childTnLst>
                                    <p:set>
                                      <p:cBhvr>
                                        <p:cTn id="71" dur="1" fill="hold">
                                          <p:stCondLst>
                                            <p:cond delay="0"/>
                                          </p:stCondLst>
                                        </p:cTn>
                                        <p:tgtEl>
                                          <p:spTgt spid="2058"/>
                                        </p:tgtEl>
                                        <p:attrNameLst>
                                          <p:attrName>style.visibility</p:attrName>
                                        </p:attrNameLst>
                                      </p:cBhvr>
                                      <p:to>
                                        <p:strVal val="visible"/>
                                      </p:to>
                                    </p:set>
                                    <p:anim calcmode="lin" valueType="num">
                                      <p:cBhvr additive="base">
                                        <p:cTn id="72" dur="250" fill="hold"/>
                                        <p:tgtEl>
                                          <p:spTgt spid="2058"/>
                                        </p:tgtEl>
                                        <p:attrNameLst>
                                          <p:attrName>ppt_x</p:attrName>
                                        </p:attrNameLst>
                                      </p:cBhvr>
                                      <p:tavLst>
                                        <p:tav tm="0">
                                          <p:val>
                                            <p:strVal val="#ppt_x"/>
                                          </p:val>
                                        </p:tav>
                                        <p:tav tm="100000">
                                          <p:val>
                                            <p:strVal val="#ppt_x"/>
                                          </p:val>
                                        </p:tav>
                                      </p:tavLst>
                                    </p:anim>
                                    <p:anim calcmode="lin" valueType="num">
                                      <p:cBhvr additive="base">
                                        <p:cTn id="73" dur="250" fill="hold"/>
                                        <p:tgtEl>
                                          <p:spTgt spid="2058"/>
                                        </p:tgtEl>
                                        <p:attrNameLst>
                                          <p:attrName>ppt_y</p:attrName>
                                        </p:attrNameLst>
                                      </p:cBhvr>
                                      <p:tavLst>
                                        <p:tav tm="0">
                                          <p:val>
                                            <p:strVal val="0-#ppt_h/2"/>
                                          </p:val>
                                        </p:tav>
                                        <p:tav tm="100000">
                                          <p:val>
                                            <p:strVal val="#ppt_y"/>
                                          </p:val>
                                        </p:tav>
                                      </p:tavLst>
                                    </p:anim>
                                  </p:childTnLst>
                                </p:cTn>
                              </p:par>
                            </p:childTnLst>
                          </p:cTn>
                        </p:par>
                        <p:par>
                          <p:cTn id="74" fill="hold">
                            <p:stCondLst>
                              <p:cond delay="3750"/>
                            </p:stCondLst>
                            <p:childTnLst>
                              <p:par>
                                <p:cTn id="75" presetID="2" presetClass="entr" presetSubtype="2" fill="hold" nodeType="afterEffect">
                                  <p:stCondLst>
                                    <p:cond delay="0"/>
                                  </p:stCondLst>
                                  <p:childTnLst>
                                    <p:set>
                                      <p:cBhvr>
                                        <p:cTn id="76" dur="1" fill="hold">
                                          <p:stCondLst>
                                            <p:cond delay="0"/>
                                          </p:stCondLst>
                                        </p:cTn>
                                        <p:tgtEl>
                                          <p:spTgt spid="2064"/>
                                        </p:tgtEl>
                                        <p:attrNameLst>
                                          <p:attrName>style.visibility</p:attrName>
                                        </p:attrNameLst>
                                      </p:cBhvr>
                                      <p:to>
                                        <p:strVal val="visible"/>
                                      </p:to>
                                    </p:set>
                                    <p:anim calcmode="lin" valueType="num">
                                      <p:cBhvr additive="base">
                                        <p:cTn id="77" dur="250" fill="hold"/>
                                        <p:tgtEl>
                                          <p:spTgt spid="2064"/>
                                        </p:tgtEl>
                                        <p:attrNameLst>
                                          <p:attrName>ppt_x</p:attrName>
                                        </p:attrNameLst>
                                      </p:cBhvr>
                                      <p:tavLst>
                                        <p:tav tm="0">
                                          <p:val>
                                            <p:strVal val="1+#ppt_w/2"/>
                                          </p:val>
                                        </p:tav>
                                        <p:tav tm="100000">
                                          <p:val>
                                            <p:strVal val="#ppt_x"/>
                                          </p:val>
                                        </p:tav>
                                      </p:tavLst>
                                    </p:anim>
                                    <p:anim calcmode="lin" valueType="num">
                                      <p:cBhvr additive="base">
                                        <p:cTn id="78" dur="250" fill="hold"/>
                                        <p:tgtEl>
                                          <p:spTgt spid="2064"/>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2" fill="hold" nodeType="afterEffect">
                                  <p:stCondLst>
                                    <p:cond delay="0"/>
                                  </p:stCondLst>
                                  <p:childTnLst>
                                    <p:set>
                                      <p:cBhvr>
                                        <p:cTn id="81" dur="1" fill="hold">
                                          <p:stCondLst>
                                            <p:cond delay="0"/>
                                          </p:stCondLst>
                                        </p:cTn>
                                        <p:tgtEl>
                                          <p:spTgt spid="2060"/>
                                        </p:tgtEl>
                                        <p:attrNameLst>
                                          <p:attrName>style.visibility</p:attrName>
                                        </p:attrNameLst>
                                      </p:cBhvr>
                                      <p:to>
                                        <p:strVal val="visible"/>
                                      </p:to>
                                    </p:set>
                                    <p:anim calcmode="lin" valueType="num">
                                      <p:cBhvr additive="base">
                                        <p:cTn id="82" dur="250" fill="hold"/>
                                        <p:tgtEl>
                                          <p:spTgt spid="2060"/>
                                        </p:tgtEl>
                                        <p:attrNameLst>
                                          <p:attrName>ppt_x</p:attrName>
                                        </p:attrNameLst>
                                      </p:cBhvr>
                                      <p:tavLst>
                                        <p:tav tm="0">
                                          <p:val>
                                            <p:strVal val="1+#ppt_w/2"/>
                                          </p:val>
                                        </p:tav>
                                        <p:tav tm="100000">
                                          <p:val>
                                            <p:strVal val="#ppt_x"/>
                                          </p:val>
                                        </p:tav>
                                      </p:tavLst>
                                    </p:anim>
                                    <p:anim calcmode="lin" valueType="num">
                                      <p:cBhvr additive="base">
                                        <p:cTn id="83" dur="250" fill="hold"/>
                                        <p:tgtEl>
                                          <p:spTgt spid="2060"/>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3" fill="hold" nodeType="afterEffect">
                                  <p:stCondLst>
                                    <p:cond delay="0"/>
                                  </p:stCondLst>
                                  <p:childTnLst>
                                    <p:set>
                                      <p:cBhvr>
                                        <p:cTn id="86" dur="1" fill="hold">
                                          <p:stCondLst>
                                            <p:cond delay="0"/>
                                          </p:stCondLst>
                                        </p:cTn>
                                        <p:tgtEl>
                                          <p:spTgt spid="2096"/>
                                        </p:tgtEl>
                                        <p:attrNameLst>
                                          <p:attrName>style.visibility</p:attrName>
                                        </p:attrNameLst>
                                      </p:cBhvr>
                                      <p:to>
                                        <p:strVal val="visible"/>
                                      </p:to>
                                    </p:set>
                                    <p:anim calcmode="lin" valueType="num">
                                      <p:cBhvr additive="base">
                                        <p:cTn id="87" dur="250" fill="hold"/>
                                        <p:tgtEl>
                                          <p:spTgt spid="2096"/>
                                        </p:tgtEl>
                                        <p:attrNameLst>
                                          <p:attrName>ppt_x</p:attrName>
                                        </p:attrNameLst>
                                      </p:cBhvr>
                                      <p:tavLst>
                                        <p:tav tm="0">
                                          <p:val>
                                            <p:strVal val="1+#ppt_w/2"/>
                                          </p:val>
                                        </p:tav>
                                        <p:tav tm="100000">
                                          <p:val>
                                            <p:strVal val="#ppt_x"/>
                                          </p:val>
                                        </p:tav>
                                      </p:tavLst>
                                    </p:anim>
                                    <p:anim calcmode="lin" valueType="num">
                                      <p:cBhvr additive="base">
                                        <p:cTn id="88" dur="250" fill="hold"/>
                                        <p:tgtEl>
                                          <p:spTgt spid="2096"/>
                                        </p:tgtEl>
                                        <p:attrNameLst>
                                          <p:attrName>ppt_y</p:attrName>
                                        </p:attrNameLst>
                                      </p:cBhvr>
                                      <p:tavLst>
                                        <p:tav tm="0">
                                          <p:val>
                                            <p:strVal val="0-#ppt_h/2"/>
                                          </p:val>
                                        </p:tav>
                                        <p:tav tm="100000">
                                          <p:val>
                                            <p:strVal val="#ppt_y"/>
                                          </p:val>
                                        </p:tav>
                                      </p:tavLst>
                                    </p:anim>
                                  </p:childTnLst>
                                </p:cTn>
                              </p:par>
                            </p:childTnLst>
                          </p:cTn>
                        </p:par>
                        <p:par>
                          <p:cTn id="89" fill="hold">
                            <p:stCondLst>
                              <p:cond delay="4500"/>
                            </p:stCondLst>
                            <p:childTnLst>
                              <p:par>
                                <p:cTn id="90" presetID="2" presetClass="entr" presetSubtype="6" fill="hold" nodeType="afterEffect">
                                  <p:stCondLst>
                                    <p:cond delay="0"/>
                                  </p:stCondLst>
                                  <p:childTnLst>
                                    <p:set>
                                      <p:cBhvr>
                                        <p:cTn id="91" dur="1" fill="hold">
                                          <p:stCondLst>
                                            <p:cond delay="0"/>
                                          </p:stCondLst>
                                        </p:cTn>
                                        <p:tgtEl>
                                          <p:spTgt spid="2054"/>
                                        </p:tgtEl>
                                        <p:attrNameLst>
                                          <p:attrName>style.visibility</p:attrName>
                                        </p:attrNameLst>
                                      </p:cBhvr>
                                      <p:to>
                                        <p:strVal val="visible"/>
                                      </p:to>
                                    </p:set>
                                    <p:anim calcmode="lin" valueType="num">
                                      <p:cBhvr additive="base">
                                        <p:cTn id="92" dur="250" fill="hold"/>
                                        <p:tgtEl>
                                          <p:spTgt spid="2054"/>
                                        </p:tgtEl>
                                        <p:attrNameLst>
                                          <p:attrName>ppt_x</p:attrName>
                                        </p:attrNameLst>
                                      </p:cBhvr>
                                      <p:tavLst>
                                        <p:tav tm="0">
                                          <p:val>
                                            <p:strVal val="1+#ppt_w/2"/>
                                          </p:val>
                                        </p:tav>
                                        <p:tav tm="100000">
                                          <p:val>
                                            <p:strVal val="#ppt_x"/>
                                          </p:val>
                                        </p:tav>
                                      </p:tavLst>
                                    </p:anim>
                                    <p:anim calcmode="lin" valueType="num">
                                      <p:cBhvr additive="base">
                                        <p:cTn id="93" dur="250" fill="hold"/>
                                        <p:tgtEl>
                                          <p:spTgt spid="2054"/>
                                        </p:tgtEl>
                                        <p:attrNameLst>
                                          <p:attrName>ppt_y</p:attrName>
                                        </p:attrNameLst>
                                      </p:cBhvr>
                                      <p:tavLst>
                                        <p:tav tm="0">
                                          <p:val>
                                            <p:strVal val="1+#ppt_h/2"/>
                                          </p:val>
                                        </p:tav>
                                        <p:tav tm="100000">
                                          <p:val>
                                            <p:strVal val="#ppt_y"/>
                                          </p:val>
                                        </p:tav>
                                      </p:tavLst>
                                    </p:anim>
                                  </p:childTnLst>
                                </p:cTn>
                              </p:par>
                            </p:childTnLst>
                          </p:cTn>
                        </p:par>
                        <p:par>
                          <p:cTn id="94" fill="hold">
                            <p:stCondLst>
                              <p:cond delay="4750"/>
                            </p:stCondLst>
                            <p:childTnLst>
                              <p:par>
                                <p:cTn id="95" presetID="2" presetClass="entr" presetSubtype="2" fill="hold" nodeType="afterEffect">
                                  <p:stCondLst>
                                    <p:cond delay="0"/>
                                  </p:stCondLst>
                                  <p:childTnLst>
                                    <p:set>
                                      <p:cBhvr>
                                        <p:cTn id="96" dur="1" fill="hold">
                                          <p:stCondLst>
                                            <p:cond delay="0"/>
                                          </p:stCondLst>
                                        </p:cTn>
                                        <p:tgtEl>
                                          <p:spTgt spid="2056"/>
                                        </p:tgtEl>
                                        <p:attrNameLst>
                                          <p:attrName>style.visibility</p:attrName>
                                        </p:attrNameLst>
                                      </p:cBhvr>
                                      <p:to>
                                        <p:strVal val="visible"/>
                                      </p:to>
                                    </p:set>
                                    <p:anim calcmode="lin" valueType="num">
                                      <p:cBhvr additive="base">
                                        <p:cTn id="97" dur="250" fill="hold"/>
                                        <p:tgtEl>
                                          <p:spTgt spid="2056"/>
                                        </p:tgtEl>
                                        <p:attrNameLst>
                                          <p:attrName>ppt_x</p:attrName>
                                        </p:attrNameLst>
                                      </p:cBhvr>
                                      <p:tavLst>
                                        <p:tav tm="0">
                                          <p:val>
                                            <p:strVal val="1+#ppt_w/2"/>
                                          </p:val>
                                        </p:tav>
                                        <p:tav tm="100000">
                                          <p:val>
                                            <p:strVal val="#ppt_x"/>
                                          </p:val>
                                        </p:tav>
                                      </p:tavLst>
                                    </p:anim>
                                    <p:anim calcmode="lin" valueType="num">
                                      <p:cBhvr additive="base">
                                        <p:cTn id="98" dur="250" fill="hold"/>
                                        <p:tgtEl>
                                          <p:spTgt spid="2056"/>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4" fill="hold" nodeType="afterEffect">
                                  <p:stCondLst>
                                    <p:cond delay="0"/>
                                  </p:stCondLst>
                                  <p:childTnLst>
                                    <p:set>
                                      <p:cBhvr>
                                        <p:cTn id="101" dur="1" fill="hold">
                                          <p:stCondLst>
                                            <p:cond delay="0"/>
                                          </p:stCondLst>
                                        </p:cTn>
                                        <p:tgtEl>
                                          <p:spTgt spid="2076"/>
                                        </p:tgtEl>
                                        <p:attrNameLst>
                                          <p:attrName>style.visibility</p:attrName>
                                        </p:attrNameLst>
                                      </p:cBhvr>
                                      <p:to>
                                        <p:strVal val="visible"/>
                                      </p:to>
                                    </p:set>
                                    <p:anim calcmode="lin" valueType="num">
                                      <p:cBhvr additive="base">
                                        <p:cTn id="102" dur="250" fill="hold"/>
                                        <p:tgtEl>
                                          <p:spTgt spid="2076"/>
                                        </p:tgtEl>
                                        <p:attrNameLst>
                                          <p:attrName>ppt_x</p:attrName>
                                        </p:attrNameLst>
                                      </p:cBhvr>
                                      <p:tavLst>
                                        <p:tav tm="0">
                                          <p:val>
                                            <p:strVal val="#ppt_x"/>
                                          </p:val>
                                        </p:tav>
                                        <p:tav tm="100000">
                                          <p:val>
                                            <p:strVal val="#ppt_x"/>
                                          </p:val>
                                        </p:tav>
                                      </p:tavLst>
                                    </p:anim>
                                    <p:anim calcmode="lin" valueType="num">
                                      <p:cBhvr additive="base">
                                        <p:cTn id="103" dur="250" fill="hold"/>
                                        <p:tgtEl>
                                          <p:spTgt spid="2076"/>
                                        </p:tgtEl>
                                        <p:attrNameLst>
                                          <p:attrName>ppt_y</p:attrName>
                                        </p:attrNameLst>
                                      </p:cBhvr>
                                      <p:tavLst>
                                        <p:tav tm="0">
                                          <p:val>
                                            <p:strVal val="1+#ppt_h/2"/>
                                          </p:val>
                                        </p:tav>
                                        <p:tav tm="100000">
                                          <p:val>
                                            <p:strVal val="#ppt_y"/>
                                          </p:val>
                                        </p:tav>
                                      </p:tavLst>
                                    </p:anim>
                                  </p:childTnLst>
                                </p:cTn>
                              </p:par>
                            </p:childTnLst>
                          </p:cTn>
                        </p:par>
                        <p:par>
                          <p:cTn id="104" fill="hold">
                            <p:stCondLst>
                              <p:cond delay="5250"/>
                            </p:stCondLst>
                            <p:childTnLst>
                              <p:par>
                                <p:cTn id="105" presetID="2" presetClass="entr" presetSubtype="2" fill="hold" nodeType="afterEffect">
                                  <p:stCondLst>
                                    <p:cond delay="0"/>
                                  </p:stCondLst>
                                  <p:childTnLst>
                                    <p:set>
                                      <p:cBhvr>
                                        <p:cTn id="106" dur="1" fill="hold">
                                          <p:stCondLst>
                                            <p:cond delay="0"/>
                                          </p:stCondLst>
                                        </p:cTn>
                                        <p:tgtEl>
                                          <p:spTgt spid="2052"/>
                                        </p:tgtEl>
                                        <p:attrNameLst>
                                          <p:attrName>style.visibility</p:attrName>
                                        </p:attrNameLst>
                                      </p:cBhvr>
                                      <p:to>
                                        <p:strVal val="visible"/>
                                      </p:to>
                                    </p:set>
                                    <p:anim calcmode="lin" valueType="num">
                                      <p:cBhvr additive="base">
                                        <p:cTn id="107" dur="250" fill="hold"/>
                                        <p:tgtEl>
                                          <p:spTgt spid="2052"/>
                                        </p:tgtEl>
                                        <p:attrNameLst>
                                          <p:attrName>ppt_x</p:attrName>
                                        </p:attrNameLst>
                                      </p:cBhvr>
                                      <p:tavLst>
                                        <p:tav tm="0">
                                          <p:val>
                                            <p:strVal val="1+#ppt_w/2"/>
                                          </p:val>
                                        </p:tav>
                                        <p:tav tm="100000">
                                          <p:val>
                                            <p:strVal val="#ppt_x"/>
                                          </p:val>
                                        </p:tav>
                                      </p:tavLst>
                                    </p:anim>
                                    <p:anim calcmode="lin" valueType="num">
                                      <p:cBhvr additive="base">
                                        <p:cTn id="108" dur="250" fill="hold"/>
                                        <p:tgtEl>
                                          <p:spTgt spid="2052"/>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12" fill="hold" nodeType="afterEffect">
                                  <p:stCondLst>
                                    <p:cond delay="0"/>
                                  </p:stCondLst>
                                  <p:childTnLst>
                                    <p:set>
                                      <p:cBhvr>
                                        <p:cTn id="111" dur="1" fill="hold">
                                          <p:stCondLst>
                                            <p:cond delay="0"/>
                                          </p:stCondLst>
                                        </p:cTn>
                                        <p:tgtEl>
                                          <p:spTgt spid="2084"/>
                                        </p:tgtEl>
                                        <p:attrNameLst>
                                          <p:attrName>style.visibility</p:attrName>
                                        </p:attrNameLst>
                                      </p:cBhvr>
                                      <p:to>
                                        <p:strVal val="visible"/>
                                      </p:to>
                                    </p:set>
                                    <p:anim calcmode="lin" valueType="num">
                                      <p:cBhvr additive="base">
                                        <p:cTn id="112" dur="250" fill="hold"/>
                                        <p:tgtEl>
                                          <p:spTgt spid="2084"/>
                                        </p:tgtEl>
                                        <p:attrNameLst>
                                          <p:attrName>ppt_x</p:attrName>
                                        </p:attrNameLst>
                                      </p:cBhvr>
                                      <p:tavLst>
                                        <p:tav tm="0">
                                          <p:val>
                                            <p:strVal val="0-#ppt_w/2"/>
                                          </p:val>
                                        </p:tav>
                                        <p:tav tm="100000">
                                          <p:val>
                                            <p:strVal val="#ppt_x"/>
                                          </p:val>
                                        </p:tav>
                                      </p:tavLst>
                                    </p:anim>
                                    <p:anim calcmode="lin" valueType="num">
                                      <p:cBhvr additive="base">
                                        <p:cTn id="113" dur="250" fill="hold"/>
                                        <p:tgtEl>
                                          <p:spTgt spid="2084"/>
                                        </p:tgtEl>
                                        <p:attrNameLst>
                                          <p:attrName>ppt_y</p:attrName>
                                        </p:attrNameLst>
                                      </p:cBhvr>
                                      <p:tavLst>
                                        <p:tav tm="0">
                                          <p:val>
                                            <p:strVal val="1+#ppt_h/2"/>
                                          </p:val>
                                        </p:tav>
                                        <p:tav tm="100000">
                                          <p:val>
                                            <p:strVal val="#ppt_y"/>
                                          </p:val>
                                        </p:tav>
                                      </p:tavLst>
                                    </p:anim>
                                  </p:childTnLst>
                                </p:cTn>
                              </p:par>
                            </p:childTnLst>
                          </p:cTn>
                        </p:par>
                        <p:par>
                          <p:cTn id="114" fill="hold">
                            <p:stCondLst>
                              <p:cond delay="5750"/>
                            </p:stCondLst>
                            <p:childTnLst>
                              <p:par>
                                <p:cTn id="115" presetID="2" presetClass="entr" presetSubtype="4" fill="hold" nodeType="afterEffect">
                                  <p:stCondLst>
                                    <p:cond delay="0"/>
                                  </p:stCondLst>
                                  <p:childTnLst>
                                    <p:set>
                                      <p:cBhvr>
                                        <p:cTn id="116" dur="1" fill="hold">
                                          <p:stCondLst>
                                            <p:cond delay="0"/>
                                          </p:stCondLst>
                                        </p:cTn>
                                        <p:tgtEl>
                                          <p:spTgt spid="1034"/>
                                        </p:tgtEl>
                                        <p:attrNameLst>
                                          <p:attrName>style.visibility</p:attrName>
                                        </p:attrNameLst>
                                      </p:cBhvr>
                                      <p:to>
                                        <p:strVal val="visible"/>
                                      </p:to>
                                    </p:set>
                                    <p:anim calcmode="lin" valueType="num">
                                      <p:cBhvr additive="base">
                                        <p:cTn id="117" dur="250" fill="hold"/>
                                        <p:tgtEl>
                                          <p:spTgt spid="1034"/>
                                        </p:tgtEl>
                                        <p:attrNameLst>
                                          <p:attrName>ppt_x</p:attrName>
                                        </p:attrNameLst>
                                      </p:cBhvr>
                                      <p:tavLst>
                                        <p:tav tm="0">
                                          <p:val>
                                            <p:strVal val="#ppt_x"/>
                                          </p:val>
                                        </p:tav>
                                        <p:tav tm="100000">
                                          <p:val>
                                            <p:strVal val="#ppt_x"/>
                                          </p:val>
                                        </p:tav>
                                      </p:tavLst>
                                    </p:anim>
                                    <p:anim calcmode="lin" valueType="num">
                                      <p:cBhvr additive="base">
                                        <p:cTn id="118" dur="250" fill="hold"/>
                                        <p:tgtEl>
                                          <p:spTgt spid="1034"/>
                                        </p:tgtEl>
                                        <p:attrNameLst>
                                          <p:attrName>ppt_y</p:attrName>
                                        </p:attrNameLst>
                                      </p:cBhvr>
                                      <p:tavLst>
                                        <p:tav tm="0">
                                          <p:val>
                                            <p:strVal val="1+#ppt_h/2"/>
                                          </p:val>
                                        </p:tav>
                                        <p:tav tm="100000">
                                          <p:val>
                                            <p:strVal val="#ppt_y"/>
                                          </p:val>
                                        </p:tav>
                                      </p:tavLst>
                                    </p:anim>
                                  </p:childTnLst>
                                </p:cTn>
                              </p:par>
                            </p:childTnLst>
                          </p:cTn>
                        </p:par>
                        <p:par>
                          <p:cTn id="119" fill="hold">
                            <p:stCondLst>
                              <p:cond delay="6000"/>
                            </p:stCondLst>
                            <p:childTnLst>
                              <p:par>
                                <p:cTn id="120" presetID="2" presetClass="entr" presetSubtype="4" fill="hold" nodeType="afterEffect">
                                  <p:stCondLst>
                                    <p:cond delay="0"/>
                                  </p:stCondLst>
                                  <p:childTnLst>
                                    <p:set>
                                      <p:cBhvr>
                                        <p:cTn id="121" dur="1" fill="hold">
                                          <p:stCondLst>
                                            <p:cond delay="0"/>
                                          </p:stCondLst>
                                        </p:cTn>
                                        <p:tgtEl>
                                          <p:spTgt spid="1026"/>
                                        </p:tgtEl>
                                        <p:attrNameLst>
                                          <p:attrName>style.visibility</p:attrName>
                                        </p:attrNameLst>
                                      </p:cBhvr>
                                      <p:to>
                                        <p:strVal val="visible"/>
                                      </p:to>
                                    </p:set>
                                    <p:anim calcmode="lin" valueType="num">
                                      <p:cBhvr additive="base">
                                        <p:cTn id="122" dur="250" fill="hold"/>
                                        <p:tgtEl>
                                          <p:spTgt spid="1026"/>
                                        </p:tgtEl>
                                        <p:attrNameLst>
                                          <p:attrName>ppt_x</p:attrName>
                                        </p:attrNameLst>
                                      </p:cBhvr>
                                      <p:tavLst>
                                        <p:tav tm="0">
                                          <p:val>
                                            <p:strVal val="#ppt_x"/>
                                          </p:val>
                                        </p:tav>
                                        <p:tav tm="100000">
                                          <p:val>
                                            <p:strVal val="#ppt_x"/>
                                          </p:val>
                                        </p:tav>
                                      </p:tavLst>
                                    </p:anim>
                                    <p:anim calcmode="lin" valueType="num">
                                      <p:cBhvr additive="base">
                                        <p:cTn id="123" dur="250" fill="hold"/>
                                        <p:tgtEl>
                                          <p:spTgt spid="1026"/>
                                        </p:tgtEl>
                                        <p:attrNameLst>
                                          <p:attrName>ppt_y</p:attrName>
                                        </p:attrNameLst>
                                      </p:cBhvr>
                                      <p:tavLst>
                                        <p:tav tm="0">
                                          <p:val>
                                            <p:strVal val="1+#ppt_h/2"/>
                                          </p:val>
                                        </p:tav>
                                        <p:tav tm="100000">
                                          <p:val>
                                            <p:strVal val="#ppt_y"/>
                                          </p:val>
                                        </p:tav>
                                      </p:tavLst>
                                    </p:anim>
                                  </p:childTnLst>
                                </p:cTn>
                              </p:par>
                            </p:childTnLst>
                          </p:cTn>
                        </p:par>
                        <p:par>
                          <p:cTn id="124" fill="hold">
                            <p:stCondLst>
                              <p:cond delay="6250"/>
                            </p:stCondLst>
                            <p:childTnLst>
                              <p:par>
                                <p:cTn id="125" presetID="2" presetClass="entr" presetSubtype="4" fill="hold" nodeType="afterEffect">
                                  <p:stCondLst>
                                    <p:cond delay="0"/>
                                  </p:stCondLst>
                                  <p:childTnLst>
                                    <p:set>
                                      <p:cBhvr>
                                        <p:cTn id="126" dur="1" fill="hold">
                                          <p:stCondLst>
                                            <p:cond delay="0"/>
                                          </p:stCondLst>
                                        </p:cTn>
                                        <p:tgtEl>
                                          <p:spTgt spid="1032"/>
                                        </p:tgtEl>
                                        <p:attrNameLst>
                                          <p:attrName>style.visibility</p:attrName>
                                        </p:attrNameLst>
                                      </p:cBhvr>
                                      <p:to>
                                        <p:strVal val="visible"/>
                                      </p:to>
                                    </p:set>
                                    <p:anim calcmode="lin" valueType="num">
                                      <p:cBhvr additive="base">
                                        <p:cTn id="127" dur="250" fill="hold"/>
                                        <p:tgtEl>
                                          <p:spTgt spid="1032"/>
                                        </p:tgtEl>
                                        <p:attrNameLst>
                                          <p:attrName>ppt_x</p:attrName>
                                        </p:attrNameLst>
                                      </p:cBhvr>
                                      <p:tavLst>
                                        <p:tav tm="0">
                                          <p:val>
                                            <p:strVal val="#ppt_x"/>
                                          </p:val>
                                        </p:tav>
                                        <p:tav tm="100000">
                                          <p:val>
                                            <p:strVal val="#ppt_x"/>
                                          </p:val>
                                        </p:tav>
                                      </p:tavLst>
                                    </p:anim>
                                    <p:anim calcmode="lin" valueType="num">
                                      <p:cBhvr additive="base">
                                        <p:cTn id="128" dur="250" fill="hold"/>
                                        <p:tgtEl>
                                          <p:spTgt spid="1032"/>
                                        </p:tgtEl>
                                        <p:attrNameLst>
                                          <p:attrName>ppt_y</p:attrName>
                                        </p:attrNameLst>
                                      </p:cBhvr>
                                      <p:tavLst>
                                        <p:tav tm="0">
                                          <p:val>
                                            <p:strVal val="1+#ppt_h/2"/>
                                          </p:val>
                                        </p:tav>
                                        <p:tav tm="100000">
                                          <p:val>
                                            <p:strVal val="#ppt_y"/>
                                          </p:val>
                                        </p:tav>
                                      </p:tavLst>
                                    </p:anim>
                                  </p:childTnLst>
                                </p:cTn>
                              </p:par>
                            </p:childTnLst>
                          </p:cTn>
                        </p:par>
                        <p:par>
                          <p:cTn id="129" fill="hold">
                            <p:stCondLst>
                              <p:cond delay="6500"/>
                            </p:stCondLst>
                            <p:childTnLst>
                              <p:par>
                                <p:cTn id="130" presetID="2" presetClass="entr" presetSubtype="4" fill="hold" nodeType="afterEffect">
                                  <p:stCondLst>
                                    <p:cond delay="0"/>
                                  </p:stCondLst>
                                  <p:childTnLst>
                                    <p:set>
                                      <p:cBhvr>
                                        <p:cTn id="131" dur="1" fill="hold">
                                          <p:stCondLst>
                                            <p:cond delay="0"/>
                                          </p:stCondLst>
                                        </p:cTn>
                                        <p:tgtEl>
                                          <p:spTgt spid="1030"/>
                                        </p:tgtEl>
                                        <p:attrNameLst>
                                          <p:attrName>style.visibility</p:attrName>
                                        </p:attrNameLst>
                                      </p:cBhvr>
                                      <p:to>
                                        <p:strVal val="visible"/>
                                      </p:to>
                                    </p:set>
                                    <p:anim calcmode="lin" valueType="num">
                                      <p:cBhvr additive="base">
                                        <p:cTn id="132" dur="250" fill="hold"/>
                                        <p:tgtEl>
                                          <p:spTgt spid="1030"/>
                                        </p:tgtEl>
                                        <p:attrNameLst>
                                          <p:attrName>ppt_x</p:attrName>
                                        </p:attrNameLst>
                                      </p:cBhvr>
                                      <p:tavLst>
                                        <p:tav tm="0">
                                          <p:val>
                                            <p:strVal val="#ppt_x"/>
                                          </p:val>
                                        </p:tav>
                                        <p:tav tm="100000">
                                          <p:val>
                                            <p:strVal val="#ppt_x"/>
                                          </p:val>
                                        </p:tav>
                                      </p:tavLst>
                                    </p:anim>
                                    <p:anim calcmode="lin" valueType="num">
                                      <p:cBhvr additive="base">
                                        <p:cTn id="133" dur="250" fill="hold"/>
                                        <p:tgtEl>
                                          <p:spTgt spid="1030"/>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1028"/>
                                        </p:tgtEl>
                                        <p:attrNameLst>
                                          <p:attrName>style.visibility</p:attrName>
                                        </p:attrNameLst>
                                      </p:cBhvr>
                                      <p:to>
                                        <p:strVal val="visible"/>
                                      </p:to>
                                    </p:set>
                                    <p:anim calcmode="lin" valueType="num">
                                      <p:cBhvr additive="base">
                                        <p:cTn id="136" dur="250" fill="hold"/>
                                        <p:tgtEl>
                                          <p:spTgt spid="1028"/>
                                        </p:tgtEl>
                                        <p:attrNameLst>
                                          <p:attrName>ppt_x</p:attrName>
                                        </p:attrNameLst>
                                      </p:cBhvr>
                                      <p:tavLst>
                                        <p:tav tm="0">
                                          <p:val>
                                            <p:strVal val="#ppt_x"/>
                                          </p:val>
                                        </p:tav>
                                        <p:tav tm="100000">
                                          <p:val>
                                            <p:strVal val="#ppt_x"/>
                                          </p:val>
                                        </p:tav>
                                      </p:tavLst>
                                    </p:anim>
                                    <p:anim calcmode="lin" valueType="num">
                                      <p:cBhvr additive="base">
                                        <p:cTn id="137" dur="250" fill="hold"/>
                                        <p:tgtEl>
                                          <p:spTgt spid="1028"/>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1038"/>
                                        </p:tgtEl>
                                        <p:attrNameLst>
                                          <p:attrName>style.visibility</p:attrName>
                                        </p:attrNameLst>
                                      </p:cBhvr>
                                      <p:to>
                                        <p:strVal val="visible"/>
                                      </p:to>
                                    </p:set>
                                    <p:anim calcmode="lin" valueType="num">
                                      <p:cBhvr additive="base">
                                        <p:cTn id="140" dur="250" fill="hold"/>
                                        <p:tgtEl>
                                          <p:spTgt spid="1038"/>
                                        </p:tgtEl>
                                        <p:attrNameLst>
                                          <p:attrName>ppt_x</p:attrName>
                                        </p:attrNameLst>
                                      </p:cBhvr>
                                      <p:tavLst>
                                        <p:tav tm="0">
                                          <p:val>
                                            <p:strVal val="#ppt_x"/>
                                          </p:val>
                                        </p:tav>
                                        <p:tav tm="100000">
                                          <p:val>
                                            <p:strVal val="#ppt_x"/>
                                          </p:val>
                                        </p:tav>
                                      </p:tavLst>
                                    </p:anim>
                                    <p:anim calcmode="lin" valueType="num">
                                      <p:cBhvr additive="base">
                                        <p:cTn id="141" dur="25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1249"/>
                                          </p:stCondLst>
                                        </p:cTn>
                                        <p:tgtEl>
                                          <p:spTgt spid="2"/>
                                        </p:tgtEl>
                                        <p:attrNameLst>
                                          <p:attrName>style.visibility</p:attrName>
                                        </p:attrNameLst>
                                      </p:cBhvr>
                                      <p:to>
                                        <p:strVal val="visible"/>
                                      </p:to>
                                    </p:set>
                                  </p:childTnLst>
                                </p:cTn>
                              </p:par>
                            </p:childTnLst>
                          </p:cTn>
                        </p:par>
                        <p:par>
                          <p:cTn id="146" fill="hold">
                            <p:stCondLst>
                              <p:cond delay="1250"/>
                            </p:stCondLst>
                            <p:childTnLst>
                              <p:par>
                                <p:cTn id="147" presetID="22" presetClass="entr" presetSubtype="8" fill="hold" nodeType="after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wipe(left)">
                                      <p:cBhvr>
                                        <p:cTn id="149" dur="500"/>
                                        <p:tgtEl>
                                          <p:spTgt spid="4"/>
                                        </p:tgtEl>
                                      </p:cBhvr>
                                    </p:animEffect>
                                  </p:childTnLst>
                                </p:cTn>
                              </p:par>
                            </p:childTnLst>
                          </p:cTn>
                        </p:par>
                        <p:par>
                          <p:cTn id="150" fill="hold">
                            <p:stCondLst>
                              <p:cond delay="1750"/>
                            </p:stCondLst>
                            <p:childTnLst>
                              <p:par>
                                <p:cTn id="151" presetID="22" presetClass="entr" presetSubtype="8" fill="hold" nodeType="after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wipe(left)">
                                      <p:cBhvr>
                                        <p:cTn id="153" dur="500"/>
                                        <p:tgtEl>
                                          <p:spTgt spid="33"/>
                                        </p:tgtEl>
                                      </p:cBhvr>
                                    </p:animEffect>
                                  </p:childTnLst>
                                </p:cTn>
                              </p:par>
                            </p:childTnLst>
                          </p:cTn>
                        </p:par>
                        <p:par>
                          <p:cTn id="154" fill="hold">
                            <p:stCondLst>
                              <p:cond delay="2250"/>
                            </p:stCondLst>
                            <p:childTnLst>
                              <p:par>
                                <p:cTn id="155" presetID="22" presetClass="entr" presetSubtype="8" fill="hold" nodeType="after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wipe(left)">
                                      <p:cBhvr>
                                        <p:cTn id="157" dur="500"/>
                                        <p:tgtEl>
                                          <p:spTgt spid="34"/>
                                        </p:tgtEl>
                                      </p:cBhvr>
                                    </p:animEffect>
                                  </p:childTnLst>
                                </p:cTn>
                              </p:par>
                            </p:childTnLst>
                          </p:cTn>
                        </p:par>
                        <p:par>
                          <p:cTn id="158" fill="hold">
                            <p:stCondLst>
                              <p:cond delay="2750"/>
                            </p:stCondLst>
                            <p:childTnLst>
                              <p:par>
                                <p:cTn id="159" presetID="22" presetClass="entr" presetSubtype="8"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wipe(left)">
                                      <p:cBhvr>
                                        <p:cTn id="1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D0079A-388F-58AF-C8C5-72B0CA24B46E}"/>
              </a:ext>
            </a:extLst>
          </p:cNvPr>
          <p:cNvPicPr>
            <a:picLocks noChangeAspect="1"/>
          </p:cNvPicPr>
          <p:nvPr/>
        </p:nvPicPr>
        <p:blipFill>
          <a:blip r:embed="rId3"/>
          <a:stretch>
            <a:fillRect/>
          </a:stretch>
        </p:blipFill>
        <p:spPr>
          <a:xfrm>
            <a:off x="0" y="2292366"/>
            <a:ext cx="11986054" cy="4448056"/>
          </a:xfrm>
          <a:prstGeom prst="rect">
            <a:avLst/>
          </a:prstGeom>
        </p:spPr>
      </p:pic>
      <p:sp>
        <p:nvSpPr>
          <p:cNvPr id="4" name="Title 3">
            <a:extLst>
              <a:ext uri="{FF2B5EF4-FFF2-40B4-BE49-F238E27FC236}">
                <a16:creationId xmlns:a16="http://schemas.microsoft.com/office/drawing/2014/main" id="{4F6D13D3-6D63-9D06-4FAD-954CA4471F82}"/>
              </a:ext>
            </a:extLst>
          </p:cNvPr>
          <p:cNvSpPr>
            <a:spLocks noGrp="1"/>
          </p:cNvSpPr>
          <p:nvPr>
            <p:ph type="title"/>
          </p:nvPr>
        </p:nvSpPr>
        <p:spPr>
          <a:xfrm>
            <a:off x="256229" y="315035"/>
            <a:ext cx="8267296" cy="1446550"/>
          </a:xfrm>
        </p:spPr>
        <p:txBody>
          <a:bodyPr/>
          <a:lstStyle/>
          <a:p>
            <a:r>
              <a:rPr lang="en-US" dirty="0">
                <a:solidFill>
                  <a:schemeClr val="bg1"/>
                </a:solidFill>
              </a:rPr>
              <a:t>Vast opportunities for impact—at the state and local levels</a:t>
            </a:r>
          </a:p>
        </p:txBody>
      </p:sp>
    </p:spTree>
    <p:extLst>
      <p:ext uri="{BB962C8B-B14F-4D97-AF65-F5344CB8AC3E}">
        <p14:creationId xmlns:p14="http://schemas.microsoft.com/office/powerpoint/2010/main" val="121354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4BB899-5B1C-155C-622F-4CF78FA6AFA2}"/>
              </a:ext>
            </a:extLst>
          </p:cNvPr>
          <p:cNvSpPr>
            <a:spLocks noGrp="1"/>
          </p:cNvSpPr>
          <p:nvPr>
            <p:ph idx="1"/>
          </p:nvPr>
        </p:nvSpPr>
        <p:spPr>
          <a:xfrm>
            <a:off x="7285259" y="1567174"/>
            <a:ext cx="4133647" cy="3188586"/>
          </a:xfrm>
        </p:spPr>
        <p:txBody>
          <a:bodyPr>
            <a:normAutofit/>
          </a:bodyPr>
          <a:lstStyle/>
          <a:p>
            <a:pPr marL="0" indent="0">
              <a:lnSpc>
                <a:spcPct val="90000"/>
              </a:lnSpc>
              <a:buNone/>
            </a:pPr>
            <a:r>
              <a:rPr lang="en-US" sz="2000" dirty="0">
                <a:solidFill>
                  <a:schemeClr val="bg2"/>
                </a:solidFill>
                <a:latin typeface="Georgia" panose="02040502050405020303" pitchFamily="18" charset="0"/>
              </a:rPr>
              <a:t>”W</a:t>
            </a:r>
            <a:r>
              <a:rPr lang="en-US" sz="2000" b="0" i="0" dirty="0">
                <a:solidFill>
                  <a:schemeClr val="bg2"/>
                </a:solidFill>
                <a:effectLst/>
                <a:latin typeface="Georgia" panose="02040502050405020303" pitchFamily="18" charset="0"/>
              </a:rPr>
              <a:t>hat Gen Z wants is to do meaningful work with a sense of autonomy and flexibility and work-life balance and work with people who work collaboratively” </a:t>
            </a:r>
            <a:endParaRPr lang="en-US" sz="2000" dirty="0">
              <a:solidFill>
                <a:schemeClr val="bg2"/>
              </a:solidFill>
              <a:latin typeface="Georgia" panose="02040502050405020303" pitchFamily="18" charset="0"/>
            </a:endParaRPr>
          </a:p>
          <a:p>
            <a:pPr marL="0" indent="0">
              <a:lnSpc>
                <a:spcPct val="90000"/>
              </a:lnSpc>
              <a:buNone/>
            </a:pPr>
            <a:endParaRPr lang="en-US" sz="2000" b="0" i="0" dirty="0">
              <a:solidFill>
                <a:schemeClr val="bg2"/>
              </a:solidFill>
              <a:effectLst/>
              <a:latin typeface="Georgia" panose="02040502050405020303" pitchFamily="18" charset="0"/>
            </a:endParaRPr>
          </a:p>
          <a:p>
            <a:pPr lvl="1">
              <a:lnSpc>
                <a:spcPct val="90000"/>
              </a:lnSpc>
            </a:pPr>
            <a:r>
              <a:rPr lang="en-US" sz="1700" b="0" i="0" dirty="0">
                <a:solidFill>
                  <a:schemeClr val="bg2"/>
                </a:solidFill>
                <a:effectLst/>
                <a:latin typeface="Georgia" panose="02040502050405020303" pitchFamily="18" charset="0"/>
              </a:rPr>
              <a:t>Julie Lee, director of technology and mental health at Harvard Alumni for Mental Health</a:t>
            </a:r>
            <a:endParaRPr lang="en-US" sz="1700" dirty="0">
              <a:solidFill>
                <a:schemeClr val="bg2"/>
              </a:solidFill>
            </a:endParaRPr>
          </a:p>
        </p:txBody>
      </p:sp>
      <p:pic>
        <p:nvPicPr>
          <p:cNvPr id="6" name="Picture 5" descr="Sunlit desk">
            <a:extLst>
              <a:ext uri="{FF2B5EF4-FFF2-40B4-BE49-F238E27FC236}">
                <a16:creationId xmlns:a16="http://schemas.microsoft.com/office/drawing/2014/main" id="{1AF63FB1-85A2-FABA-E8B6-DA990351B49F}"/>
              </a:ext>
            </a:extLst>
          </p:cNvPr>
          <p:cNvPicPr>
            <a:picLocks noChangeAspect="1"/>
          </p:cNvPicPr>
          <p:nvPr/>
        </p:nvPicPr>
        <p:blipFill rotWithShape="1">
          <a:blip r:embed="rId3"/>
          <a:srcRect l="11969" r="20212" b="-1"/>
          <a:stretch/>
        </p:blipFill>
        <p:spPr>
          <a:xfrm>
            <a:off x="20" y="10"/>
            <a:ext cx="6967738" cy="6857990"/>
          </a:xfrm>
          <a:prstGeom prst="rect">
            <a:avLst/>
          </a:prstGeom>
        </p:spPr>
      </p:pic>
      <p:sp>
        <p:nvSpPr>
          <p:cNvPr id="4" name="Slide Number Placeholder 3">
            <a:extLst>
              <a:ext uri="{FF2B5EF4-FFF2-40B4-BE49-F238E27FC236}">
                <a16:creationId xmlns:a16="http://schemas.microsoft.com/office/drawing/2014/main" id="{0C035212-CB1D-4CE8-E8F5-BB77FCBAA4AD}"/>
              </a:ext>
            </a:extLst>
          </p:cNvPr>
          <p:cNvSpPr>
            <a:spLocks noGrp="1"/>
          </p:cNvSpPr>
          <p:nvPr>
            <p:ph type="sldNum" sz="quarter" idx="12"/>
          </p:nvPr>
        </p:nvSpPr>
        <p:spPr>
          <a:xfrm>
            <a:off x="10813024" y="511175"/>
            <a:ext cx="914400" cy="310896"/>
          </a:xfrm>
        </p:spPr>
        <p:txBody>
          <a:bodyPr>
            <a:normAutofit/>
          </a:bodyPr>
          <a:lstStyle/>
          <a:p>
            <a:pPr>
              <a:spcAft>
                <a:spcPts val="600"/>
              </a:spcAft>
            </a:pPr>
            <a:fld id="{86BB3423-611C-6944-BA94-F2572F362413}" type="slidenum">
              <a:rPr lang="en-US" smtClean="0"/>
              <a:pPr>
                <a:spcAft>
                  <a:spcPts val="600"/>
                </a:spcAft>
              </a:pPr>
              <a:t>2</a:t>
            </a:fld>
            <a:endParaRPr lang="en-US"/>
          </a:p>
        </p:txBody>
      </p:sp>
      <p:sp>
        <p:nvSpPr>
          <p:cNvPr id="12" name="Cross 11">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93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6136A0F7-1826-1FDD-6476-E923AF1995A8}"/>
              </a:ext>
            </a:extLst>
          </p:cNvPr>
          <p:cNvPicPr>
            <a:picLocks noChangeAspect="1"/>
          </p:cNvPicPr>
          <p:nvPr/>
        </p:nvPicPr>
        <p:blipFill rotWithShape="1">
          <a:blip r:embed="rId3" cstate="email">
            <a:alphaModFix/>
            <a:extLst>
              <a:ext uri="{28A0092B-C50C-407E-A947-70E740481C1C}">
                <a14:useLocalDpi xmlns:a14="http://schemas.microsoft.com/office/drawing/2010/main" val="0"/>
              </a:ext>
            </a:extLst>
          </a:blip>
          <a:srcRect/>
          <a:stretch/>
        </p:blipFill>
        <p:spPr>
          <a:xfrm>
            <a:off x="4016602" y="49795"/>
            <a:ext cx="5166387" cy="6858000"/>
          </a:xfrm>
          <a:prstGeom prst="rect">
            <a:avLst/>
          </a:prstGeom>
          <a:noFill/>
          <a:ln>
            <a:noFill/>
          </a:ln>
        </p:spPr>
      </p:pic>
      <p:sp>
        <p:nvSpPr>
          <p:cNvPr id="5" name="TextBox 4">
            <a:extLst>
              <a:ext uri="{FF2B5EF4-FFF2-40B4-BE49-F238E27FC236}">
                <a16:creationId xmlns:a16="http://schemas.microsoft.com/office/drawing/2014/main" id="{B1B69B00-B36E-C642-6660-FBE675D61772}"/>
              </a:ext>
            </a:extLst>
          </p:cNvPr>
          <p:cNvSpPr txBox="1"/>
          <p:nvPr/>
        </p:nvSpPr>
        <p:spPr>
          <a:xfrm>
            <a:off x="301163" y="5136041"/>
            <a:ext cx="3995415" cy="954107"/>
          </a:xfrm>
          <a:prstGeom prst="rect">
            <a:avLst/>
          </a:prstGeom>
          <a:noFill/>
        </p:spPr>
        <p:txBody>
          <a:bodyPr wrap="square">
            <a:spAutoFit/>
          </a:bodyPr>
          <a:lstStyle/>
          <a:p>
            <a:r>
              <a:rPr lang="en-US" sz="2000" b="1" dirty="0">
                <a:solidFill>
                  <a:srgbClr val="F1E8D7"/>
                </a:solidFill>
                <a:latin typeface="Open Sans" panose="020B0606030504020204" pitchFamily="34" charset="0"/>
                <a:ea typeface="Open Sans" panose="020B0606030504020204" pitchFamily="34" charset="0"/>
                <a:cs typeface="Open Sans" panose="020B0606030504020204" pitchFamily="34" charset="0"/>
              </a:rPr>
              <a:t>Bridgebuilders</a:t>
            </a:r>
          </a:p>
          <a:p>
            <a:r>
              <a:rPr lang="en-US" sz="1800" dirty="0">
                <a:solidFill>
                  <a:srgbClr val="F1E8D7"/>
                </a:solidFill>
                <a:latin typeface="Open Sans" panose="020B0606030504020204" pitchFamily="34" charset="0"/>
                <a:ea typeface="Open Sans" panose="020B0606030504020204" pitchFamily="34" charset="0"/>
                <a:cs typeface="Open Sans" panose="020B0606030504020204" pitchFamily="34" charset="0"/>
              </a:rPr>
              <a:t>How government can transcend boundaries to solve big problems</a:t>
            </a:r>
          </a:p>
        </p:txBody>
      </p:sp>
    </p:spTree>
    <p:extLst>
      <p:ext uri="{BB962C8B-B14F-4D97-AF65-F5344CB8AC3E}">
        <p14:creationId xmlns:p14="http://schemas.microsoft.com/office/powerpoint/2010/main" val="2437880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4" descr="A picture containing road, building, outdoor, street&#10;&#10;Description automatically generated">
            <a:extLst>
              <a:ext uri="{FF2B5EF4-FFF2-40B4-BE49-F238E27FC236}">
                <a16:creationId xmlns:a16="http://schemas.microsoft.com/office/drawing/2014/main" id="{05883FBB-904A-4AE3-A98D-8555E1BEE09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84900" y="3429001"/>
            <a:ext cx="6000750" cy="3429000"/>
          </a:xfrm>
          <a:prstGeom prst="rect">
            <a:avLst/>
          </a:prstGeom>
        </p:spPr>
      </p:pic>
      <p:pic>
        <p:nvPicPr>
          <p:cNvPr id="2" name="Picture 2">
            <a:extLst>
              <a:ext uri="{FF2B5EF4-FFF2-40B4-BE49-F238E27FC236}">
                <a16:creationId xmlns:a16="http://schemas.microsoft.com/office/drawing/2014/main" id="{BA4D177B-A484-4380-858B-D1152F974711}"/>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40"/>
          <a:stretch/>
        </p:blipFill>
        <p:spPr bwMode="auto">
          <a:xfrm>
            <a:off x="6159500" y="-27296"/>
            <a:ext cx="6026150" cy="3735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10EAAE50-AD70-406A-B743-1FB84902FEA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279723" y="1635230"/>
            <a:ext cx="4074775" cy="2751240"/>
          </a:xfrm>
          <a:prstGeom prst="rect">
            <a:avLst/>
          </a:prstGeom>
        </p:spPr>
      </p:pic>
      <p:sp>
        <p:nvSpPr>
          <p:cNvPr id="6" name="TextBox 5">
            <a:extLst>
              <a:ext uri="{FF2B5EF4-FFF2-40B4-BE49-F238E27FC236}">
                <a16:creationId xmlns:a16="http://schemas.microsoft.com/office/drawing/2014/main" id="{6AFEE077-48F2-4D6F-8FF3-B64AE9A81804}"/>
              </a:ext>
            </a:extLst>
          </p:cNvPr>
          <p:cNvSpPr txBox="1"/>
          <p:nvPr/>
        </p:nvSpPr>
        <p:spPr>
          <a:xfrm>
            <a:off x="1425391" y="2408152"/>
            <a:ext cx="3929107" cy="1323439"/>
          </a:xfrm>
          <a:prstGeom prst="rect">
            <a:avLst/>
          </a:prstGeom>
          <a:noFill/>
        </p:spPr>
        <p:txBody>
          <a:bodyPr wrap="square">
            <a:spAutoFit/>
          </a:bodyPr>
          <a:lstStyle/>
          <a:p>
            <a:r>
              <a:rPr lang="en-US"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Forget self-driving car anxiety, in the 19</a:t>
            </a:r>
            <a:r>
              <a:rPr lang="en-US" sz="20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a:t>
            </a:r>
            <a:r>
              <a:rPr lang="en-US"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century driving without the help of a second person was a real concern…</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32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751A91-3D90-41E8-BDC8-CF90DAFFB3F0}"/>
              </a:ext>
            </a:extLst>
          </p:cNvPr>
          <p:cNvPicPr>
            <a:picLocks noChangeAspect="1"/>
          </p:cNvPicPr>
          <p:nvPr/>
        </p:nvPicPr>
        <p:blipFill rotWithShape="1">
          <a:blip r:embed="rId3"/>
          <a:srcRect t="4039" r="-2" b="3903"/>
          <a:stretch/>
        </p:blipFill>
        <p:spPr>
          <a:xfrm>
            <a:off x="1016000" y="0"/>
            <a:ext cx="5080000" cy="686766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sp>
        <p:nvSpPr>
          <p:cNvPr id="12" name="Rectangle 11">
            <a:extLst>
              <a:ext uri="{FF2B5EF4-FFF2-40B4-BE49-F238E27FC236}">
                <a16:creationId xmlns:a16="http://schemas.microsoft.com/office/drawing/2014/main" id="{4AC25112-8E35-462A-B0B5-4BCC668B8985}"/>
              </a:ext>
            </a:extLst>
          </p:cNvPr>
          <p:cNvSpPr/>
          <p:nvPr/>
        </p:nvSpPr>
        <p:spPr>
          <a:xfrm>
            <a:off x="-1" y="0"/>
            <a:ext cx="1190171" cy="6867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A914AF1-70AA-43B8-9E7F-AA125993C646}"/>
              </a:ext>
            </a:extLst>
          </p:cNvPr>
          <p:cNvSpPr/>
          <p:nvPr/>
        </p:nvSpPr>
        <p:spPr>
          <a:xfrm rot="5400000">
            <a:off x="8752843" y="-880226"/>
            <a:ext cx="1323439" cy="396263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6B54A3-2941-4FB5-B3F4-8EE4329F44C5}"/>
              </a:ext>
            </a:extLst>
          </p:cNvPr>
          <p:cNvSpPr/>
          <p:nvPr/>
        </p:nvSpPr>
        <p:spPr>
          <a:xfrm>
            <a:off x="10787063" y="2214563"/>
            <a:ext cx="1404937" cy="46434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922FD76-1602-4F16-9963-F7B34886626A}"/>
              </a:ext>
            </a:extLst>
          </p:cNvPr>
          <p:cNvGrpSpPr/>
          <p:nvPr/>
        </p:nvGrpSpPr>
        <p:grpSpPr>
          <a:xfrm>
            <a:off x="6543815" y="-4835"/>
            <a:ext cx="5635762" cy="6867669"/>
            <a:chOff x="6556238" y="7856"/>
            <a:chExt cx="5635762" cy="6867669"/>
          </a:xfrm>
        </p:grpSpPr>
        <p:pic>
          <p:nvPicPr>
            <p:cNvPr id="1030" name="Picture 6" descr="broken vending machines.....so true : r/funny">
              <a:extLst>
                <a:ext uri="{FF2B5EF4-FFF2-40B4-BE49-F238E27FC236}">
                  <a16:creationId xmlns:a16="http://schemas.microsoft.com/office/drawing/2014/main" id="{92E0A70E-058F-42D6-8779-EF994F8ADD99}"/>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6556238" y="7856"/>
              <a:ext cx="5635762" cy="68676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9DBF72F-B1CF-4F84-BB76-C188EB0742C0}"/>
                </a:ext>
              </a:extLst>
            </p:cNvPr>
            <p:cNvSpPr/>
            <p:nvPr/>
          </p:nvSpPr>
          <p:spPr>
            <a:xfrm>
              <a:off x="8112162" y="4173953"/>
              <a:ext cx="326798" cy="2000316"/>
            </a:xfrm>
            <a:prstGeom prst="rect">
              <a:avLst/>
            </a:prstGeom>
            <a:solidFill>
              <a:srgbClr val="0A0E10"/>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Text&#10;&#10;Description automatically generated with medium confidence">
            <a:extLst>
              <a:ext uri="{FF2B5EF4-FFF2-40B4-BE49-F238E27FC236}">
                <a16:creationId xmlns:a16="http://schemas.microsoft.com/office/drawing/2014/main" id="{90B9C7AC-6C6E-41BD-939F-43BF540DA79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625501" y="67791"/>
            <a:ext cx="4322762" cy="986310"/>
          </a:xfrm>
          <a:prstGeom prst="rect">
            <a:avLst/>
          </a:prstGeom>
        </p:spPr>
      </p:pic>
      <p:sp>
        <p:nvSpPr>
          <p:cNvPr id="2" name="Title 1">
            <a:extLst>
              <a:ext uri="{FF2B5EF4-FFF2-40B4-BE49-F238E27FC236}">
                <a16:creationId xmlns:a16="http://schemas.microsoft.com/office/drawing/2014/main" id="{C58B52AE-955D-4B65-BDD2-AE190CEB55A7}"/>
              </a:ext>
            </a:extLst>
          </p:cNvPr>
          <p:cNvSpPr>
            <a:spLocks noGrp="1"/>
          </p:cNvSpPr>
          <p:nvPr>
            <p:ph type="title"/>
          </p:nvPr>
        </p:nvSpPr>
        <p:spPr>
          <a:xfrm>
            <a:off x="7733286" y="266087"/>
            <a:ext cx="4214977" cy="648313"/>
          </a:xfrm>
          <a:solidFill>
            <a:srgbClr val="B1B1A9">
              <a:alpha val="50000"/>
            </a:srgbClr>
          </a:solidFill>
        </p:spPr>
        <p:txBody>
          <a:bodyPr vert="horz" lIns="91440" tIns="45720" rIns="91440" bIns="45720" rtlCol="0" anchor="t">
            <a:normAutofit/>
          </a:bodyPr>
          <a:lstStyle/>
          <a:p>
            <a:r>
              <a:rPr lang="en-US" sz="1800" b="0" i="0" u="none" strike="noStrike" baseline="0">
                <a:solidFill>
                  <a:schemeClr val="bg1"/>
                </a:solidFill>
                <a:latin typeface="Open Sans" panose="020B0606030504020204" pitchFamily="34" charset="0"/>
                <a:ea typeface="Open Sans" panose="020B0606030504020204" pitchFamily="34" charset="0"/>
                <a:cs typeface="Open Sans" panose="020B0606030504020204" pitchFamily="34" charset="0"/>
              </a:rPr>
              <a:t>The “vending-machine” approach: B</a:t>
            </a:r>
            <a:r>
              <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rPr>
              <a:t>ased on an outdated mental model</a:t>
            </a:r>
          </a:p>
        </p:txBody>
      </p:sp>
      <p:sp>
        <p:nvSpPr>
          <p:cNvPr id="6" name="Rectangle 5">
            <a:extLst>
              <a:ext uri="{FF2B5EF4-FFF2-40B4-BE49-F238E27FC236}">
                <a16:creationId xmlns:a16="http://schemas.microsoft.com/office/drawing/2014/main" id="{C16ADF7A-B9F4-514D-D007-40BE17336300}"/>
              </a:ext>
            </a:extLst>
          </p:cNvPr>
          <p:cNvSpPr/>
          <p:nvPr/>
        </p:nvSpPr>
        <p:spPr>
          <a:xfrm rot="21250267">
            <a:off x="8492775" y="2940879"/>
            <a:ext cx="1568446" cy="2191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C570D6-0DE4-D85D-D923-23BF9E0AB996}"/>
              </a:ext>
            </a:extLst>
          </p:cNvPr>
          <p:cNvSpPr txBox="1"/>
          <p:nvPr/>
        </p:nvSpPr>
        <p:spPr>
          <a:xfrm rot="21257421">
            <a:off x="8547721" y="3107073"/>
            <a:ext cx="1454031" cy="183304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solidFill>
                  <a:schemeClr val="tx1">
                    <a:alpha val="8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Money goes in but,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solidFill>
                  <a:schemeClr val="tx1">
                    <a:alpha val="8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too often,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solidFill>
                  <a:schemeClr val="tx1">
                    <a:alpha val="8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results don’t come out</a:t>
            </a:r>
          </a:p>
        </p:txBody>
      </p:sp>
    </p:spTree>
    <p:extLst>
      <p:ext uri="{BB962C8B-B14F-4D97-AF65-F5344CB8AC3E}">
        <p14:creationId xmlns:p14="http://schemas.microsoft.com/office/powerpoint/2010/main" val="24526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attern, symmetry, black and white, black&#10;&#10;Description automatically generated">
            <a:extLst>
              <a:ext uri="{FF2B5EF4-FFF2-40B4-BE49-F238E27FC236}">
                <a16:creationId xmlns:a16="http://schemas.microsoft.com/office/drawing/2014/main" id="{03E90597-8A6D-823B-2EFF-2A87BBAABB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98F4DA7-445F-4FAC-817E-6D138DA077F7}"/>
              </a:ext>
            </a:extLst>
          </p:cNvPr>
          <p:cNvSpPr/>
          <p:nvPr/>
        </p:nvSpPr>
        <p:spPr bwMode="gray">
          <a:xfrm>
            <a:off x="949123" y="1747438"/>
            <a:ext cx="5792871" cy="1910162"/>
          </a:xfrm>
          <a:prstGeom prst="rect">
            <a:avLst/>
          </a:prstGeom>
          <a:solidFill>
            <a:schemeClr val="tx1">
              <a:alpha val="72000"/>
            </a:schemeClr>
          </a:solidFill>
          <a:ln w="381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C310FDC1-D3FD-CE20-3369-5E5DDB86AF90}"/>
              </a:ext>
            </a:extLst>
          </p:cNvPr>
          <p:cNvPicPr>
            <a:picLocks noChangeAspect="1"/>
          </p:cNvPicPr>
          <p:nvPr/>
        </p:nvPicPr>
        <p:blipFill rotWithShape="1">
          <a:blip r:embed="rId4" cstate="email">
            <a:biLevel thresh="25000"/>
            <a:extLst>
              <a:ext uri="{28A0092B-C50C-407E-A947-70E740481C1C}">
                <a14:useLocalDpi xmlns:a14="http://schemas.microsoft.com/office/drawing/2010/main" val="0"/>
              </a:ext>
            </a:extLst>
          </a:blip>
          <a:srcRect/>
          <a:stretch/>
        </p:blipFill>
        <p:spPr>
          <a:xfrm rot="10800000">
            <a:off x="671333" y="1192510"/>
            <a:ext cx="6724889" cy="2859383"/>
          </a:xfrm>
          <a:prstGeom prst="rect">
            <a:avLst/>
          </a:prstGeom>
        </p:spPr>
      </p:pic>
      <p:sp>
        <p:nvSpPr>
          <p:cNvPr id="6" name="TextBox 5">
            <a:extLst>
              <a:ext uri="{FF2B5EF4-FFF2-40B4-BE49-F238E27FC236}">
                <a16:creationId xmlns:a16="http://schemas.microsoft.com/office/drawing/2014/main" id="{98E272F2-E19E-4197-A34C-6A12425DF7C3}"/>
              </a:ext>
            </a:extLst>
          </p:cNvPr>
          <p:cNvSpPr txBox="1"/>
          <p:nvPr/>
        </p:nvSpPr>
        <p:spPr>
          <a:xfrm>
            <a:off x="1208698" y="1747438"/>
            <a:ext cx="5110468" cy="1633781"/>
          </a:xfrm>
          <a:prstGeom prst="rect">
            <a:avLst/>
          </a:prstGeom>
          <a:noFill/>
        </p:spPr>
        <p:txBody>
          <a:bodyPr wrap="square">
            <a:spAutoFit/>
          </a:bodyPr>
          <a:lstStyle/>
          <a:p>
            <a:pPr marL="0" marR="0">
              <a:lnSpc>
                <a:spcPct val="106000"/>
              </a:lnSpc>
              <a:spcBef>
                <a:spcPts val="0"/>
              </a:spcBef>
              <a:spcAft>
                <a:spcPts val="800"/>
              </a:spcAft>
            </a:pPr>
            <a:r>
              <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rPr>
              <a:t>No problem that matters can be solved anymore by a single organization</a:t>
            </a:r>
          </a:p>
        </p:txBody>
      </p:sp>
    </p:spTree>
    <p:extLst>
      <p:ext uri="{BB962C8B-B14F-4D97-AF65-F5344CB8AC3E}">
        <p14:creationId xmlns:p14="http://schemas.microsoft.com/office/powerpoint/2010/main" val="26229708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sky with clouds&#10;&#10;Description automatically generated with medium confidence">
            <a:extLst>
              <a:ext uri="{FF2B5EF4-FFF2-40B4-BE49-F238E27FC236}">
                <a16:creationId xmlns:a16="http://schemas.microsoft.com/office/drawing/2014/main" id="{40B2F532-4D1C-4C1A-87EF-1E1780065EE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3423"/>
            <a:ext cx="12191999" cy="6858000"/>
          </a:xfrm>
          <a:prstGeom prst="rect">
            <a:avLst/>
          </a:prstGeom>
        </p:spPr>
      </p:pic>
      <p:grpSp>
        <p:nvGrpSpPr>
          <p:cNvPr id="2" name="Group 1">
            <a:extLst>
              <a:ext uri="{FF2B5EF4-FFF2-40B4-BE49-F238E27FC236}">
                <a16:creationId xmlns:a16="http://schemas.microsoft.com/office/drawing/2014/main" id="{C82266CA-168D-0747-871E-10EB1F009EBC}"/>
              </a:ext>
            </a:extLst>
          </p:cNvPr>
          <p:cNvGrpSpPr/>
          <p:nvPr/>
        </p:nvGrpSpPr>
        <p:grpSpPr>
          <a:xfrm>
            <a:off x="-1689797" y="-1827264"/>
            <a:ext cx="15011175" cy="1540298"/>
            <a:chOff x="-1689797" y="-1827264"/>
            <a:chExt cx="15011175" cy="1540298"/>
          </a:xfrm>
        </p:grpSpPr>
        <p:pic>
          <p:nvPicPr>
            <p:cNvPr id="2050" name="Picture 2" descr="Amina J. Mohammed Deputy Secretary-General">
              <a:extLst>
                <a:ext uri="{FF2B5EF4-FFF2-40B4-BE49-F238E27FC236}">
                  <a16:creationId xmlns:a16="http://schemas.microsoft.com/office/drawing/2014/main" id="{79C45CA9-5FF5-75ED-AD85-1D56F24058A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747915" y="-1815641"/>
              <a:ext cx="1254875" cy="152444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E4D1690-5C13-45D7-945D-42B9A60B4F3B}"/>
                </a:ext>
              </a:extLst>
            </p:cNvPr>
            <p:cNvGrpSpPr/>
            <p:nvPr/>
          </p:nvGrpSpPr>
          <p:grpSpPr>
            <a:xfrm>
              <a:off x="-1689797" y="-1827264"/>
              <a:ext cx="15011175" cy="1540298"/>
              <a:chOff x="-1322449" y="954757"/>
              <a:chExt cx="15011175" cy="1540298"/>
            </a:xfrm>
          </p:grpSpPr>
          <p:pic>
            <p:nvPicPr>
              <p:cNvPr id="9" name="Picture 18" descr="Swanee Hunt">
                <a:extLst>
                  <a:ext uri="{FF2B5EF4-FFF2-40B4-BE49-F238E27FC236}">
                    <a16:creationId xmlns:a16="http://schemas.microsoft.com/office/drawing/2014/main" id="{6401913A-5749-4323-BBA8-4D7EC23A26B0}"/>
                  </a:ext>
                  <a:ext uri="{C183D7F6-B498-43B3-948B-1728B52AA6E4}">
                    <adec:decorative xmlns:adec="http://schemas.microsoft.com/office/drawing/2017/decorative" val="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
              <a:stretch/>
            </p:blipFill>
            <p:spPr bwMode="auto">
              <a:xfrm>
                <a:off x="-1308080" y="968706"/>
                <a:ext cx="1113424" cy="1524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James E. Webb - Wikipedia">
                <a:extLst>
                  <a:ext uri="{FF2B5EF4-FFF2-40B4-BE49-F238E27FC236}">
                    <a16:creationId xmlns:a16="http://schemas.microsoft.com/office/drawing/2014/main" id="{E0C944CD-9E6D-46F8-B654-470A2C757DB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642387" y="968727"/>
                <a:ext cx="1116911" cy="152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lara Barton (as suggested by a student) — CWRT of Eastern Pennsylvania">
                <a:extLst>
                  <a:ext uri="{FF2B5EF4-FFF2-40B4-BE49-F238E27FC236}">
                    <a16:creationId xmlns:a16="http://schemas.microsoft.com/office/drawing/2014/main" id="{5D973546-8CA2-4B69-8FC6-7F3417847ECD}"/>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2843282" y="968732"/>
                <a:ext cx="1116911" cy="1524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eslie richard groves hi-res stock photography and images - Alamy">
                <a:extLst>
                  <a:ext uri="{FF2B5EF4-FFF2-40B4-BE49-F238E27FC236}">
                    <a16:creationId xmlns:a16="http://schemas.microsoft.com/office/drawing/2014/main" id="{4348F97C-4936-431B-974B-0053A556384B}"/>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5891253" y="968711"/>
                <a:ext cx="1116911" cy="14700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had Allen on leading during the Gulf disasters: Lessons from the former  commandant of the US Coast Guard - The Washington Post">
                <a:extLst>
                  <a:ext uri="{FF2B5EF4-FFF2-40B4-BE49-F238E27FC236}">
                    <a16:creationId xmlns:a16="http://schemas.microsoft.com/office/drawing/2014/main" id="{4D58FE6C-626C-41BB-ABD2-A3F8E7BAF52C}"/>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95465" y="968729"/>
                <a:ext cx="1642602" cy="1496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ared waterways, shared responsibilities | Waterfront Alliance">
                <a:extLst>
                  <a:ext uri="{FF2B5EF4-FFF2-40B4-BE49-F238E27FC236}">
                    <a16:creationId xmlns:a16="http://schemas.microsoft.com/office/drawing/2014/main" id="{BADF07F9-77A7-4FF2-9B99-E661485638C6}"/>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4082443" y="968719"/>
                <a:ext cx="1686560" cy="1523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8CC5FE-0736-49E4-9E9C-AF705BDD87B9}"/>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p:blipFill>
            <p:spPr bwMode="auto">
              <a:xfrm>
                <a:off x="8472753" y="968706"/>
                <a:ext cx="1523996" cy="1446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gital Minister Audrey Tang: Taiwan's “Genius” and Her Unique Past |  Nippon.com">
                <a:extLst>
                  <a:ext uri="{FF2B5EF4-FFF2-40B4-BE49-F238E27FC236}">
                    <a16:creationId xmlns:a16="http://schemas.microsoft.com/office/drawing/2014/main" id="{FC6F9DB1-B057-4AC1-84CD-A5660B674CD7}"/>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10113119" y="954757"/>
                <a:ext cx="1573349" cy="1536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RS Commissioner John Koskinen Belongs in Prison | National Review">
                <a:extLst>
                  <a:ext uri="{FF2B5EF4-FFF2-40B4-BE49-F238E27FC236}">
                    <a16:creationId xmlns:a16="http://schemas.microsoft.com/office/drawing/2014/main" id="{A14697FF-CE56-4404-BF6A-D537B77352F8}"/>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11802838" y="968706"/>
                <a:ext cx="1885888" cy="152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33FFA8-EC8C-4E03-B962-CE0CCEE40E50}"/>
                  </a:ext>
                </a:extLst>
              </p:cNvPr>
              <p:cNvSpPr txBox="1"/>
              <p:nvPr/>
            </p:nvSpPr>
            <p:spPr>
              <a:xfrm>
                <a:off x="-1322449" y="2321544"/>
                <a:ext cx="1143000" cy="169277"/>
              </a:xfrm>
              <a:prstGeom prst="rect">
                <a:avLst/>
              </a:prstGeom>
              <a:solidFill>
                <a:schemeClr val="bg1"/>
              </a:solidFill>
            </p:spPr>
            <p:txBody>
              <a:bodyPr wrap="square" lIns="0" tIns="0" rIns="0" bIns="0" rtlCol="0">
                <a:spAutoFit/>
              </a:bodyPr>
              <a:lstStyle/>
              <a:p>
                <a:pPr algn="ctr">
                  <a:spcBef>
                    <a:spcPts val="600"/>
                  </a:spcBef>
                  <a:buSzPct val="100000"/>
                </a:pPr>
                <a:r>
                  <a:rPr lang="en-US" sz="1100" err="1">
                    <a:solidFill>
                      <a:srgbClr val="313131"/>
                    </a:solidFill>
                    <a:latin typeface="Open Sans" panose="020B0606030504020204" pitchFamily="34" charset="0"/>
                    <a:ea typeface="Open Sans" panose="020B0606030504020204" pitchFamily="34" charset="0"/>
                    <a:cs typeface="Open Sans" panose="020B0606030504020204" pitchFamily="34" charset="0"/>
                  </a:rPr>
                  <a:t>Swanee</a:t>
                </a: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 Hunt</a:t>
                </a:r>
              </a:p>
            </p:txBody>
          </p:sp>
          <p:sp>
            <p:nvSpPr>
              <p:cNvPr id="15" name="TextBox 14">
                <a:extLst>
                  <a:ext uri="{FF2B5EF4-FFF2-40B4-BE49-F238E27FC236}">
                    <a16:creationId xmlns:a16="http://schemas.microsoft.com/office/drawing/2014/main" id="{BAC6FBC1-8D1B-4D40-A9C0-C6E26CC25AB3}"/>
                  </a:ext>
                </a:extLst>
              </p:cNvPr>
              <p:cNvSpPr txBox="1"/>
              <p:nvPr/>
            </p:nvSpPr>
            <p:spPr>
              <a:xfrm>
                <a:off x="-94307" y="2321544"/>
                <a:ext cx="1642602" cy="169277"/>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Thad Allen</a:t>
                </a:r>
              </a:p>
            </p:txBody>
          </p:sp>
          <p:sp>
            <p:nvSpPr>
              <p:cNvPr id="16" name="TextBox 15">
                <a:extLst>
                  <a:ext uri="{FF2B5EF4-FFF2-40B4-BE49-F238E27FC236}">
                    <a16:creationId xmlns:a16="http://schemas.microsoft.com/office/drawing/2014/main" id="{B393DA4D-D0E1-46CB-960C-3838E22BFB90}"/>
                  </a:ext>
                </a:extLst>
              </p:cNvPr>
              <p:cNvSpPr txBox="1"/>
              <p:nvPr/>
            </p:nvSpPr>
            <p:spPr>
              <a:xfrm>
                <a:off x="1627180" y="2325777"/>
                <a:ext cx="1132118" cy="169277"/>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James E. Webb </a:t>
                </a:r>
              </a:p>
            </p:txBody>
          </p:sp>
          <p:sp>
            <p:nvSpPr>
              <p:cNvPr id="17" name="TextBox 16">
                <a:extLst>
                  <a:ext uri="{FF2B5EF4-FFF2-40B4-BE49-F238E27FC236}">
                    <a16:creationId xmlns:a16="http://schemas.microsoft.com/office/drawing/2014/main" id="{D553BB8B-0E61-452F-8B88-5238853AEFFE}"/>
                  </a:ext>
                </a:extLst>
              </p:cNvPr>
              <p:cNvSpPr txBox="1"/>
              <p:nvPr/>
            </p:nvSpPr>
            <p:spPr>
              <a:xfrm>
                <a:off x="2830820" y="2319867"/>
                <a:ext cx="1135813" cy="175187"/>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Clara Barton</a:t>
                </a:r>
              </a:p>
            </p:txBody>
          </p:sp>
          <p:sp>
            <p:nvSpPr>
              <p:cNvPr id="18" name="TextBox 17">
                <a:extLst>
                  <a:ext uri="{FF2B5EF4-FFF2-40B4-BE49-F238E27FC236}">
                    <a16:creationId xmlns:a16="http://schemas.microsoft.com/office/drawing/2014/main" id="{525C77C0-0380-43B7-992F-9248D0E3A046}"/>
                  </a:ext>
                </a:extLst>
              </p:cNvPr>
              <p:cNvSpPr txBox="1"/>
              <p:nvPr/>
            </p:nvSpPr>
            <p:spPr>
              <a:xfrm>
                <a:off x="4082443" y="2321545"/>
                <a:ext cx="1686560" cy="173510"/>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Michael Day</a:t>
                </a:r>
              </a:p>
            </p:txBody>
          </p:sp>
          <p:sp>
            <p:nvSpPr>
              <p:cNvPr id="19" name="TextBox 18">
                <a:extLst>
                  <a:ext uri="{FF2B5EF4-FFF2-40B4-BE49-F238E27FC236}">
                    <a16:creationId xmlns:a16="http://schemas.microsoft.com/office/drawing/2014/main" id="{98F0AE66-7A8F-4BB5-8338-E7F541E87BD9}"/>
                  </a:ext>
                </a:extLst>
              </p:cNvPr>
              <p:cNvSpPr txBox="1"/>
              <p:nvPr/>
            </p:nvSpPr>
            <p:spPr>
              <a:xfrm>
                <a:off x="5891253" y="2319867"/>
                <a:ext cx="1145144" cy="175188"/>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Leslie Groves</a:t>
                </a:r>
              </a:p>
            </p:txBody>
          </p:sp>
          <p:sp>
            <p:nvSpPr>
              <p:cNvPr id="20" name="TextBox 19">
                <a:extLst>
                  <a:ext uri="{FF2B5EF4-FFF2-40B4-BE49-F238E27FC236}">
                    <a16:creationId xmlns:a16="http://schemas.microsoft.com/office/drawing/2014/main" id="{C65D2584-443E-436E-AF99-50F5BC7331A9}"/>
                  </a:ext>
                </a:extLst>
              </p:cNvPr>
              <p:cNvSpPr txBox="1"/>
              <p:nvPr/>
            </p:nvSpPr>
            <p:spPr>
              <a:xfrm>
                <a:off x="7116114" y="2336933"/>
                <a:ext cx="1255896" cy="153888"/>
              </a:xfrm>
              <a:prstGeom prst="rect">
                <a:avLst/>
              </a:prstGeom>
              <a:solidFill>
                <a:schemeClr val="bg1"/>
              </a:solidFill>
            </p:spPr>
            <p:txBody>
              <a:bodyPr wrap="square" lIns="0" tIns="0" rIns="0" bIns="0" rtlCol="0">
                <a:spAutoFit/>
              </a:bodyPr>
              <a:lstStyle/>
              <a:p>
                <a:pPr algn="ctr">
                  <a:spcBef>
                    <a:spcPts val="600"/>
                  </a:spcBef>
                  <a:buSzPct val="100000"/>
                </a:pPr>
                <a:r>
                  <a:rPr lang="en-US" sz="1000">
                    <a:solidFill>
                      <a:srgbClr val="313131"/>
                    </a:solidFill>
                    <a:latin typeface="Open Sans" panose="020B0606030504020204" pitchFamily="34" charset="0"/>
                    <a:ea typeface="Open Sans" panose="020B0606030504020204" pitchFamily="34" charset="0"/>
                    <a:cs typeface="Open Sans" panose="020B0606030504020204" pitchFamily="34" charset="0"/>
                  </a:rPr>
                  <a:t>Amina J. Mohammed</a:t>
                </a:r>
              </a:p>
            </p:txBody>
          </p:sp>
          <p:sp>
            <p:nvSpPr>
              <p:cNvPr id="21" name="TextBox 20">
                <a:extLst>
                  <a:ext uri="{FF2B5EF4-FFF2-40B4-BE49-F238E27FC236}">
                    <a16:creationId xmlns:a16="http://schemas.microsoft.com/office/drawing/2014/main" id="{0F09185B-C993-451C-9E74-2FDDB5B35BF6}"/>
                  </a:ext>
                </a:extLst>
              </p:cNvPr>
              <p:cNvSpPr txBox="1"/>
              <p:nvPr/>
            </p:nvSpPr>
            <p:spPr>
              <a:xfrm>
                <a:off x="8468624" y="2319867"/>
                <a:ext cx="1528124" cy="175188"/>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Charlie Bolden</a:t>
                </a:r>
              </a:p>
            </p:txBody>
          </p:sp>
          <p:sp>
            <p:nvSpPr>
              <p:cNvPr id="22" name="TextBox 21">
                <a:extLst>
                  <a:ext uri="{FF2B5EF4-FFF2-40B4-BE49-F238E27FC236}">
                    <a16:creationId xmlns:a16="http://schemas.microsoft.com/office/drawing/2014/main" id="{402BCF98-AEFC-48DA-A6EB-8790E9EC030A}"/>
                  </a:ext>
                </a:extLst>
              </p:cNvPr>
              <p:cNvSpPr txBox="1"/>
              <p:nvPr/>
            </p:nvSpPr>
            <p:spPr>
              <a:xfrm>
                <a:off x="10059858" y="2319867"/>
                <a:ext cx="1622481" cy="175188"/>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Audrey Tang</a:t>
                </a:r>
              </a:p>
            </p:txBody>
          </p:sp>
          <p:sp>
            <p:nvSpPr>
              <p:cNvPr id="23" name="TextBox 22">
                <a:extLst>
                  <a:ext uri="{FF2B5EF4-FFF2-40B4-BE49-F238E27FC236}">
                    <a16:creationId xmlns:a16="http://schemas.microsoft.com/office/drawing/2014/main" id="{48A1ECFF-D55D-4FE3-8748-500204A4BC2C}"/>
                  </a:ext>
                </a:extLst>
              </p:cNvPr>
              <p:cNvSpPr txBox="1"/>
              <p:nvPr/>
            </p:nvSpPr>
            <p:spPr>
              <a:xfrm>
                <a:off x="11745448" y="2319867"/>
                <a:ext cx="1943278" cy="175188"/>
              </a:xfrm>
              <a:prstGeom prst="rect">
                <a:avLst/>
              </a:prstGeom>
              <a:solidFill>
                <a:schemeClr val="bg1"/>
              </a:solidFill>
            </p:spPr>
            <p:txBody>
              <a:bodyPr wrap="square" lIns="0" tIns="0" rIns="0" bIns="0" rtlCol="0">
                <a:spAutoFit/>
              </a:bodyPr>
              <a:lstStyle/>
              <a:p>
                <a:pPr algn="ctr">
                  <a:spcBef>
                    <a:spcPts val="600"/>
                  </a:spcBef>
                  <a:buSzPct val="100000"/>
                </a:pPr>
                <a:r>
                  <a:rPr lang="en-US" sz="1100">
                    <a:solidFill>
                      <a:srgbClr val="313131"/>
                    </a:solidFill>
                    <a:latin typeface="Open Sans" panose="020B0606030504020204" pitchFamily="34" charset="0"/>
                    <a:ea typeface="Open Sans" panose="020B0606030504020204" pitchFamily="34" charset="0"/>
                    <a:cs typeface="Open Sans" panose="020B0606030504020204" pitchFamily="34" charset="0"/>
                  </a:rPr>
                  <a:t>John Koskinen</a:t>
                </a:r>
              </a:p>
            </p:txBody>
          </p:sp>
        </p:grpSp>
      </p:grpSp>
      <p:pic>
        <p:nvPicPr>
          <p:cNvPr id="4" name="Picture 3" descr="A picture containing text&#10;&#10;Description automatically generated">
            <a:extLst>
              <a:ext uri="{FF2B5EF4-FFF2-40B4-BE49-F238E27FC236}">
                <a16:creationId xmlns:a16="http://schemas.microsoft.com/office/drawing/2014/main" id="{FD6F9589-3327-4DE0-B7C1-276E45A7EF1A}"/>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0" y="2489200"/>
            <a:ext cx="12192000" cy="4368800"/>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BF065BBB-2FFA-4649-86E4-9A670F94535A}"/>
              </a:ext>
            </a:extLst>
          </p:cNvPr>
          <p:cNvPicPr>
            <a:picLocks noChangeAspect="1"/>
          </p:cNvPicPr>
          <p:nvPr/>
        </p:nvPicPr>
        <p:blipFill rotWithShape="1">
          <a:blip r:embed="rId15" cstate="email">
            <a:extLst>
              <a:ext uri="{28A0092B-C50C-407E-A947-70E740481C1C}">
                <a14:useLocalDpi xmlns:a14="http://schemas.microsoft.com/office/drawing/2010/main" val="0"/>
              </a:ext>
            </a:extLst>
          </a:blip>
          <a:srcRect t="35537" b="45100"/>
          <a:stretch/>
        </p:blipFill>
        <p:spPr>
          <a:xfrm>
            <a:off x="-13640" y="2489200"/>
            <a:ext cx="12192000" cy="1327902"/>
          </a:xfrm>
          <a:prstGeom prst="rect">
            <a:avLst/>
          </a:prstGeom>
        </p:spPr>
      </p:pic>
      <p:pic>
        <p:nvPicPr>
          <p:cNvPr id="34" name="Picture 33" descr="Shape&#10;&#10;Description automatically generated with medium confidence">
            <a:extLst>
              <a:ext uri="{FF2B5EF4-FFF2-40B4-BE49-F238E27FC236}">
                <a16:creationId xmlns:a16="http://schemas.microsoft.com/office/drawing/2014/main" id="{A833CCB5-31DA-4E71-9ECA-BADFC1283AA0}"/>
              </a:ext>
            </a:extLst>
          </p:cNvPr>
          <p:cNvPicPr>
            <a:picLocks noChangeAspect="1"/>
          </p:cNvPicPr>
          <p:nvPr/>
        </p:nvPicPr>
        <p:blipFill rotWithShape="1">
          <a:blip r:embed="rId16" cstate="email">
            <a:extLst>
              <a:ext uri="{28A0092B-C50C-407E-A947-70E740481C1C}">
                <a14:useLocalDpi xmlns:a14="http://schemas.microsoft.com/office/drawing/2010/main" val="0"/>
              </a:ext>
            </a:extLst>
          </a:blip>
          <a:srcRect t="40927" b="45286"/>
          <a:stretch/>
        </p:blipFill>
        <p:spPr>
          <a:xfrm>
            <a:off x="-171951" y="2871622"/>
            <a:ext cx="12192000" cy="945480"/>
          </a:xfrm>
          <a:prstGeom prst="rect">
            <a:avLst/>
          </a:prstGeom>
        </p:spPr>
      </p:pic>
      <p:sp>
        <p:nvSpPr>
          <p:cNvPr id="30" name="TextBox 29">
            <a:extLst>
              <a:ext uri="{FF2B5EF4-FFF2-40B4-BE49-F238E27FC236}">
                <a16:creationId xmlns:a16="http://schemas.microsoft.com/office/drawing/2014/main" id="{E2E70E30-FDE2-48DA-9EAD-DDDFC9E395E8}"/>
              </a:ext>
            </a:extLst>
          </p:cNvPr>
          <p:cNvSpPr txBox="1"/>
          <p:nvPr/>
        </p:nvSpPr>
        <p:spPr>
          <a:xfrm>
            <a:off x="3835395" y="421479"/>
            <a:ext cx="4521210" cy="615553"/>
          </a:xfrm>
          <a:prstGeom prst="rect">
            <a:avLst/>
          </a:prstGeom>
          <a:noFill/>
        </p:spPr>
        <p:txBody>
          <a:bodyPr wrap="square" lIns="0" tIns="0" rIns="0" bIns="0" rtlCol="0">
            <a:spAutoFit/>
          </a:bodyPr>
          <a:lstStyle/>
          <a:p>
            <a:pPr>
              <a:spcBef>
                <a:spcPts val="600"/>
              </a:spcBef>
              <a:buSzPct val="100000"/>
            </a:pPr>
            <a:r>
              <a:rPr lang="en-US" sz="4000">
                <a:solidFill>
                  <a:srgbClr val="313131"/>
                </a:solidFill>
                <a:latin typeface="Open Sans Extrabold" panose="020B0906030804020204" pitchFamily="34" charset="0"/>
                <a:ea typeface="Open Sans Extrabold" panose="020B0906030804020204" pitchFamily="34" charset="0"/>
                <a:cs typeface="Open Sans Extrabold" panose="020B0906030804020204" pitchFamily="34" charset="0"/>
              </a:rPr>
              <a:t>BRIDGEBUILDERS</a:t>
            </a:r>
          </a:p>
        </p:txBody>
      </p:sp>
      <p:pic>
        <p:nvPicPr>
          <p:cNvPr id="7" name="Picture 6">
            <a:extLst>
              <a:ext uri="{FF2B5EF4-FFF2-40B4-BE49-F238E27FC236}">
                <a16:creationId xmlns:a16="http://schemas.microsoft.com/office/drawing/2014/main" id="{92B3F472-CBA9-9283-4887-75C9D84BB123}"/>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255228" y="1628937"/>
            <a:ext cx="9223519" cy="995895"/>
          </a:xfrm>
          <a:prstGeom prst="rect">
            <a:avLst/>
          </a:prstGeom>
        </p:spPr>
      </p:pic>
      <p:sp>
        <p:nvSpPr>
          <p:cNvPr id="32" name="TextBox 31">
            <a:extLst>
              <a:ext uri="{FF2B5EF4-FFF2-40B4-BE49-F238E27FC236}">
                <a16:creationId xmlns:a16="http://schemas.microsoft.com/office/drawing/2014/main" id="{C887384E-C4FF-2697-612D-F1CE1414F5EA}"/>
              </a:ext>
            </a:extLst>
          </p:cNvPr>
          <p:cNvSpPr txBox="1"/>
          <p:nvPr/>
        </p:nvSpPr>
        <p:spPr>
          <a:xfrm>
            <a:off x="3412894" y="6160588"/>
            <a:ext cx="8223812"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Align incentives to achieve shared goals </a:t>
            </a:r>
          </a:p>
        </p:txBody>
      </p:sp>
      <p:grpSp>
        <p:nvGrpSpPr>
          <p:cNvPr id="45" name="Group 44">
            <a:extLst>
              <a:ext uri="{FF2B5EF4-FFF2-40B4-BE49-F238E27FC236}">
                <a16:creationId xmlns:a16="http://schemas.microsoft.com/office/drawing/2014/main" id="{C83A2A31-504F-7BE2-774B-DA2C12FBBA54}"/>
              </a:ext>
            </a:extLst>
          </p:cNvPr>
          <p:cNvGrpSpPr/>
          <p:nvPr/>
        </p:nvGrpSpPr>
        <p:grpSpPr>
          <a:xfrm>
            <a:off x="2863593" y="4335495"/>
            <a:ext cx="8223812" cy="369332"/>
            <a:chOff x="2279938" y="4491137"/>
            <a:chExt cx="8223812" cy="369332"/>
          </a:xfrm>
        </p:grpSpPr>
        <p:sp>
          <p:nvSpPr>
            <p:cNvPr id="24" name="TextBox 23">
              <a:extLst>
                <a:ext uri="{FF2B5EF4-FFF2-40B4-BE49-F238E27FC236}">
                  <a16:creationId xmlns:a16="http://schemas.microsoft.com/office/drawing/2014/main" id="{4DFB2E95-A257-4A9F-0829-9115BC1F4032}"/>
                </a:ext>
              </a:extLst>
            </p:cNvPr>
            <p:cNvSpPr txBox="1"/>
            <p:nvPr/>
          </p:nvSpPr>
          <p:spPr>
            <a:xfrm>
              <a:off x="2279938" y="4491137"/>
              <a:ext cx="8223812"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See beyond organizational boundaries</a:t>
              </a:r>
            </a:p>
          </p:txBody>
        </p:sp>
        <p:cxnSp>
          <p:nvCxnSpPr>
            <p:cNvPr id="35" name="Straight Connector 34">
              <a:extLst>
                <a:ext uri="{FF2B5EF4-FFF2-40B4-BE49-F238E27FC236}">
                  <a16:creationId xmlns:a16="http://schemas.microsoft.com/office/drawing/2014/main" id="{58BD7EFD-5A17-06BA-450C-DBD0A7438AAA}"/>
                </a:ext>
              </a:extLst>
            </p:cNvPr>
            <p:cNvCxnSpPr/>
            <p:nvPr/>
          </p:nvCxnSpPr>
          <p:spPr>
            <a:xfrm>
              <a:off x="2727525" y="4860469"/>
              <a:ext cx="4399428" cy="0"/>
            </a:xfrm>
            <a:prstGeom prst="line">
              <a:avLst/>
            </a:prstGeom>
            <a:ln>
              <a:solidFill>
                <a:srgbClr val="DE1F29"/>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2DF9F921-5696-D290-C43E-080AA020C105}"/>
              </a:ext>
            </a:extLst>
          </p:cNvPr>
          <p:cNvGrpSpPr/>
          <p:nvPr/>
        </p:nvGrpSpPr>
        <p:grpSpPr>
          <a:xfrm>
            <a:off x="4944463" y="4790334"/>
            <a:ext cx="8223812" cy="380907"/>
            <a:chOff x="4360808" y="4945976"/>
            <a:chExt cx="8223812" cy="380907"/>
          </a:xfrm>
        </p:grpSpPr>
        <p:sp>
          <p:nvSpPr>
            <p:cNvPr id="28" name="TextBox 27">
              <a:extLst>
                <a:ext uri="{FF2B5EF4-FFF2-40B4-BE49-F238E27FC236}">
                  <a16:creationId xmlns:a16="http://schemas.microsoft.com/office/drawing/2014/main" id="{1F0AC785-59BA-AB4E-7363-DCC226A904C8}"/>
                </a:ext>
              </a:extLst>
            </p:cNvPr>
            <p:cNvSpPr txBox="1"/>
            <p:nvPr/>
          </p:nvSpPr>
          <p:spPr>
            <a:xfrm>
              <a:off x="4360808" y="4945976"/>
              <a:ext cx="8223812"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Break down silos to improve outcomes </a:t>
              </a:r>
            </a:p>
          </p:txBody>
        </p:sp>
        <p:cxnSp>
          <p:nvCxnSpPr>
            <p:cNvPr id="37" name="Straight Connector 36">
              <a:extLst>
                <a:ext uri="{FF2B5EF4-FFF2-40B4-BE49-F238E27FC236}">
                  <a16:creationId xmlns:a16="http://schemas.microsoft.com/office/drawing/2014/main" id="{64197120-A766-326E-D045-CCE1D9AB4182}"/>
                </a:ext>
              </a:extLst>
            </p:cNvPr>
            <p:cNvCxnSpPr>
              <a:cxnSpLocks/>
            </p:cNvCxnSpPr>
            <p:nvPr/>
          </p:nvCxnSpPr>
          <p:spPr>
            <a:xfrm>
              <a:off x="4360808" y="5326883"/>
              <a:ext cx="3874015" cy="0"/>
            </a:xfrm>
            <a:prstGeom prst="line">
              <a:avLst/>
            </a:prstGeom>
            <a:ln>
              <a:solidFill>
                <a:srgbClr val="DE1F29"/>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83637EBE-E354-B460-5EB6-5C16C1AC8FFA}"/>
              </a:ext>
            </a:extLst>
          </p:cNvPr>
          <p:cNvGrpSpPr/>
          <p:nvPr/>
        </p:nvGrpSpPr>
        <p:grpSpPr>
          <a:xfrm>
            <a:off x="3311180" y="5262680"/>
            <a:ext cx="8325526" cy="369332"/>
            <a:chOff x="2727525" y="5418322"/>
            <a:chExt cx="8325526" cy="369332"/>
          </a:xfrm>
        </p:grpSpPr>
        <p:sp>
          <p:nvSpPr>
            <p:cNvPr id="29" name="TextBox 28">
              <a:extLst>
                <a:ext uri="{FF2B5EF4-FFF2-40B4-BE49-F238E27FC236}">
                  <a16:creationId xmlns:a16="http://schemas.microsoft.com/office/drawing/2014/main" id="{5070DC92-D12A-508F-344A-6E9FF4971ADC}"/>
                </a:ext>
              </a:extLst>
            </p:cNvPr>
            <p:cNvSpPr txBox="1"/>
            <p:nvPr/>
          </p:nvSpPr>
          <p:spPr>
            <a:xfrm>
              <a:off x="2829239" y="5418322"/>
              <a:ext cx="8223812" cy="369332"/>
            </a:xfrm>
            <a:prstGeom prst="rect">
              <a:avLst/>
            </a:prstGeom>
            <a:noFill/>
          </p:spPr>
          <p:txBody>
            <a:bodyPr wrap="square">
              <a:spAutoFit/>
            </a:bodyPr>
            <a:lstStyle/>
            <a:p>
              <a:pPr marL="0" marR="0">
                <a:spcBef>
                  <a:spcPts val="0"/>
                </a:spcBef>
                <a:spcAft>
                  <a:spcPts val="0"/>
                </a:spcAft>
              </a:pPr>
              <a:r>
                <a:rPr lang="en-US" sz="1800">
                  <a:effectLst/>
                  <a:latin typeface="Open Sans" panose="020B0606030504020204" pitchFamily="34" charset="0"/>
                  <a:ea typeface="Open Sans" panose="020B0606030504020204" pitchFamily="34" charset="0"/>
                  <a:cs typeface="Open Sans" panose="020B0606030504020204" pitchFamily="34" charset="0"/>
                </a:rPr>
                <a:t>Forge unity from diversity </a:t>
              </a:r>
            </a:p>
          </p:txBody>
        </p:sp>
        <p:cxnSp>
          <p:nvCxnSpPr>
            <p:cNvPr id="39" name="Straight Connector 38">
              <a:extLst>
                <a:ext uri="{FF2B5EF4-FFF2-40B4-BE49-F238E27FC236}">
                  <a16:creationId xmlns:a16="http://schemas.microsoft.com/office/drawing/2014/main" id="{E5945646-5840-3A4F-F431-4C616D8A2831}"/>
                </a:ext>
              </a:extLst>
            </p:cNvPr>
            <p:cNvCxnSpPr>
              <a:cxnSpLocks/>
            </p:cNvCxnSpPr>
            <p:nvPr/>
          </p:nvCxnSpPr>
          <p:spPr>
            <a:xfrm>
              <a:off x="2727525" y="5778608"/>
              <a:ext cx="3249857" cy="0"/>
            </a:xfrm>
            <a:prstGeom prst="line">
              <a:avLst/>
            </a:prstGeom>
            <a:ln>
              <a:solidFill>
                <a:srgbClr val="DE1F29"/>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0EC561F1-1CA6-46D3-13DC-CCA7F5BC6F56}"/>
              </a:ext>
            </a:extLst>
          </p:cNvPr>
          <p:cNvGrpSpPr/>
          <p:nvPr/>
        </p:nvGrpSpPr>
        <p:grpSpPr>
          <a:xfrm>
            <a:off x="5174579" y="5735026"/>
            <a:ext cx="8386320" cy="369332"/>
            <a:chOff x="4590924" y="5890668"/>
            <a:chExt cx="8386320" cy="369332"/>
          </a:xfrm>
        </p:grpSpPr>
        <p:sp>
          <p:nvSpPr>
            <p:cNvPr id="31" name="TextBox 30">
              <a:extLst>
                <a:ext uri="{FF2B5EF4-FFF2-40B4-BE49-F238E27FC236}">
                  <a16:creationId xmlns:a16="http://schemas.microsoft.com/office/drawing/2014/main" id="{93AC5906-3506-FE1C-79A5-E97DB34899CB}"/>
                </a:ext>
              </a:extLst>
            </p:cNvPr>
            <p:cNvSpPr txBox="1"/>
            <p:nvPr/>
          </p:nvSpPr>
          <p:spPr>
            <a:xfrm>
              <a:off x="4753432" y="5890668"/>
              <a:ext cx="8223812"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Seek mutual advantage across sectors </a:t>
              </a:r>
            </a:p>
          </p:txBody>
        </p:sp>
        <p:cxnSp>
          <p:nvCxnSpPr>
            <p:cNvPr id="42" name="Straight Connector 41">
              <a:extLst>
                <a:ext uri="{FF2B5EF4-FFF2-40B4-BE49-F238E27FC236}">
                  <a16:creationId xmlns:a16="http://schemas.microsoft.com/office/drawing/2014/main" id="{7E1F8D5D-590D-5733-2230-B6911BE19170}"/>
                </a:ext>
              </a:extLst>
            </p:cNvPr>
            <p:cNvCxnSpPr>
              <a:cxnSpLocks/>
            </p:cNvCxnSpPr>
            <p:nvPr/>
          </p:nvCxnSpPr>
          <p:spPr>
            <a:xfrm>
              <a:off x="4590924" y="6260000"/>
              <a:ext cx="4009066" cy="0"/>
            </a:xfrm>
            <a:prstGeom prst="line">
              <a:avLst/>
            </a:prstGeom>
            <a:ln>
              <a:solidFill>
                <a:srgbClr val="DE1F2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44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8000"/>
                                        <p:tgtEl>
                                          <p:spTgt spid="34"/>
                                        </p:tgtEl>
                                      </p:cBhvr>
                                    </p:animEffect>
                                  </p:childTnLst>
                                </p:cTn>
                              </p:par>
                            </p:childTnLst>
                          </p:cTn>
                        </p:par>
                        <p:par>
                          <p:cTn id="11" fill="hold">
                            <p:stCondLst>
                              <p:cond delay="80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85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90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9500"/>
                            </p:stCondLst>
                            <p:childTnLst>
                              <p:par>
                                <p:cTn id="25" presetID="22" presetClass="entr" presetSubtype="8"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10000"/>
                            </p:stCondLst>
                            <p:childTnLst>
                              <p:par>
                                <p:cTn id="29" presetID="22" presetClass="entr" presetSubtype="8"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10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7C2EF5C-E848-4C66-B407-CAECD6F0D2A7}"/>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57984" y="718423"/>
            <a:ext cx="10076033" cy="56677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522FEF-D3D9-4E87-9C86-78165A374DBA}"/>
              </a:ext>
            </a:extLst>
          </p:cNvPr>
          <p:cNvSpPr/>
          <p:nvPr/>
        </p:nvSpPr>
        <p:spPr bwMode="gray">
          <a:xfrm>
            <a:off x="3462561" y="6108855"/>
            <a:ext cx="1615440" cy="515252"/>
          </a:xfrm>
          <a:prstGeom prst="rect">
            <a:avLst/>
          </a:prstGeom>
          <a:solidFill>
            <a:srgbClr val="000000"/>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Climate change</a:t>
            </a:r>
          </a:p>
        </p:txBody>
      </p:sp>
      <p:sp>
        <p:nvSpPr>
          <p:cNvPr id="8" name="Rectangle 7">
            <a:extLst>
              <a:ext uri="{FF2B5EF4-FFF2-40B4-BE49-F238E27FC236}">
                <a16:creationId xmlns:a16="http://schemas.microsoft.com/office/drawing/2014/main" id="{ADCC21E7-37C3-46AB-9131-420B47058B6B}"/>
              </a:ext>
            </a:extLst>
          </p:cNvPr>
          <p:cNvSpPr/>
          <p:nvPr/>
        </p:nvSpPr>
        <p:spPr bwMode="gray">
          <a:xfrm>
            <a:off x="7151557" y="6120314"/>
            <a:ext cx="1615440" cy="515252"/>
          </a:xfrm>
          <a:prstGeom prst="rect">
            <a:avLst/>
          </a:prstGeom>
          <a:solidFill>
            <a:srgbClr val="000000"/>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COVID-19</a:t>
            </a:r>
          </a:p>
        </p:txBody>
      </p:sp>
      <p:sp>
        <p:nvSpPr>
          <p:cNvPr id="9" name="Rectangle 8">
            <a:extLst>
              <a:ext uri="{FF2B5EF4-FFF2-40B4-BE49-F238E27FC236}">
                <a16:creationId xmlns:a16="http://schemas.microsoft.com/office/drawing/2014/main" id="{EAC7A53C-9C75-49D8-A902-CA765D607115}"/>
              </a:ext>
            </a:extLst>
          </p:cNvPr>
          <p:cNvSpPr/>
          <p:nvPr/>
        </p:nvSpPr>
        <p:spPr bwMode="gray">
          <a:xfrm>
            <a:off x="5296990" y="6106459"/>
            <a:ext cx="1615440" cy="515252"/>
          </a:xfrm>
          <a:prstGeom prst="rect">
            <a:avLst/>
          </a:prstGeom>
          <a:solidFill>
            <a:srgbClr val="000000"/>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Refugee resettlement</a:t>
            </a:r>
          </a:p>
        </p:txBody>
      </p:sp>
      <p:sp>
        <p:nvSpPr>
          <p:cNvPr id="7" name="Rectangle: Rounded Corners 6">
            <a:extLst>
              <a:ext uri="{FF2B5EF4-FFF2-40B4-BE49-F238E27FC236}">
                <a16:creationId xmlns:a16="http://schemas.microsoft.com/office/drawing/2014/main" id="{D7987DC0-3176-42E8-8855-9055EE430CC3}"/>
              </a:ext>
            </a:extLst>
          </p:cNvPr>
          <p:cNvSpPr/>
          <p:nvPr/>
        </p:nvSpPr>
        <p:spPr bwMode="gray">
          <a:xfrm>
            <a:off x="8383874" y="3206066"/>
            <a:ext cx="1280160"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Federal gov</a:t>
            </a:r>
          </a:p>
        </p:txBody>
      </p:sp>
      <p:sp>
        <p:nvSpPr>
          <p:cNvPr id="11" name="Rectangle: Rounded Corners 10">
            <a:extLst>
              <a:ext uri="{FF2B5EF4-FFF2-40B4-BE49-F238E27FC236}">
                <a16:creationId xmlns:a16="http://schemas.microsoft.com/office/drawing/2014/main" id="{5B359E92-7017-472C-98DF-1230B6A6672E}"/>
              </a:ext>
            </a:extLst>
          </p:cNvPr>
          <p:cNvSpPr/>
          <p:nvPr/>
        </p:nvSpPr>
        <p:spPr bwMode="gray">
          <a:xfrm>
            <a:off x="10564091" y="1848746"/>
            <a:ext cx="1280160"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State gov</a:t>
            </a:r>
          </a:p>
        </p:txBody>
      </p:sp>
      <p:sp>
        <p:nvSpPr>
          <p:cNvPr id="12" name="Rectangle: Rounded Corners 11">
            <a:extLst>
              <a:ext uri="{FF2B5EF4-FFF2-40B4-BE49-F238E27FC236}">
                <a16:creationId xmlns:a16="http://schemas.microsoft.com/office/drawing/2014/main" id="{F8562EFD-C168-4644-BDEC-C71B54A64B97}"/>
              </a:ext>
            </a:extLst>
          </p:cNvPr>
          <p:cNvSpPr/>
          <p:nvPr/>
        </p:nvSpPr>
        <p:spPr bwMode="gray">
          <a:xfrm>
            <a:off x="4859806" y="1889172"/>
            <a:ext cx="874367"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Local gov</a:t>
            </a:r>
          </a:p>
        </p:txBody>
      </p:sp>
      <p:sp>
        <p:nvSpPr>
          <p:cNvPr id="13" name="Rectangle: Rounded Corners 12">
            <a:extLst>
              <a:ext uri="{FF2B5EF4-FFF2-40B4-BE49-F238E27FC236}">
                <a16:creationId xmlns:a16="http://schemas.microsoft.com/office/drawing/2014/main" id="{881BC99A-407B-4BE0-AC68-DB77F84D3FBB}"/>
              </a:ext>
            </a:extLst>
          </p:cNvPr>
          <p:cNvSpPr/>
          <p:nvPr/>
        </p:nvSpPr>
        <p:spPr bwMode="gray">
          <a:xfrm>
            <a:off x="641467" y="2148301"/>
            <a:ext cx="1280160"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Non-profits</a:t>
            </a:r>
          </a:p>
        </p:txBody>
      </p:sp>
      <p:sp>
        <p:nvSpPr>
          <p:cNvPr id="14" name="Rectangle: Rounded Corners 13">
            <a:extLst>
              <a:ext uri="{FF2B5EF4-FFF2-40B4-BE49-F238E27FC236}">
                <a16:creationId xmlns:a16="http://schemas.microsoft.com/office/drawing/2014/main" id="{1610A86D-E795-4118-A7E9-F94243F51346}"/>
              </a:ext>
            </a:extLst>
          </p:cNvPr>
          <p:cNvSpPr/>
          <p:nvPr/>
        </p:nvSpPr>
        <p:spPr bwMode="gray">
          <a:xfrm>
            <a:off x="329888" y="3747895"/>
            <a:ext cx="1280160"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Private sector</a:t>
            </a:r>
          </a:p>
        </p:txBody>
      </p:sp>
      <p:sp>
        <p:nvSpPr>
          <p:cNvPr id="15" name="Rectangle: Rounded Corners 14">
            <a:extLst>
              <a:ext uri="{FF2B5EF4-FFF2-40B4-BE49-F238E27FC236}">
                <a16:creationId xmlns:a16="http://schemas.microsoft.com/office/drawing/2014/main" id="{D3E2223C-2CB1-4F7D-BEED-E09EA7AD3E54}"/>
              </a:ext>
            </a:extLst>
          </p:cNvPr>
          <p:cNvSpPr/>
          <p:nvPr/>
        </p:nvSpPr>
        <p:spPr bwMode="gray">
          <a:xfrm>
            <a:off x="9332910" y="774605"/>
            <a:ext cx="1280160"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Social enterprise</a:t>
            </a:r>
          </a:p>
        </p:txBody>
      </p:sp>
      <p:sp>
        <p:nvSpPr>
          <p:cNvPr id="16" name="Rectangle: Rounded Corners 15">
            <a:extLst>
              <a:ext uri="{FF2B5EF4-FFF2-40B4-BE49-F238E27FC236}">
                <a16:creationId xmlns:a16="http://schemas.microsoft.com/office/drawing/2014/main" id="{0FB3BA3A-48D6-449F-94B4-9F20F4406419}"/>
              </a:ext>
            </a:extLst>
          </p:cNvPr>
          <p:cNvSpPr/>
          <p:nvPr/>
        </p:nvSpPr>
        <p:spPr bwMode="gray">
          <a:xfrm>
            <a:off x="6912430" y="638130"/>
            <a:ext cx="1163782" cy="641203"/>
          </a:xfrm>
          <a:prstGeom prst="roundRect">
            <a:avLst/>
          </a:prstGeom>
          <a:solidFill>
            <a:srgbClr val="000000">
              <a:alpha val="74000"/>
            </a:srgbClr>
          </a:solidFill>
          <a:ln w="19050" algn="ctr">
            <a:solidFill>
              <a:srgbClr val="FFC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Academia</a:t>
            </a:r>
          </a:p>
        </p:txBody>
      </p:sp>
      <p:sp>
        <p:nvSpPr>
          <p:cNvPr id="17" name="Rectangle 16">
            <a:extLst>
              <a:ext uri="{FF2B5EF4-FFF2-40B4-BE49-F238E27FC236}">
                <a16:creationId xmlns:a16="http://schemas.microsoft.com/office/drawing/2014/main" id="{800CD27F-3C88-4DAC-81DA-110D48987774}"/>
              </a:ext>
            </a:extLst>
          </p:cNvPr>
          <p:cNvSpPr/>
          <p:nvPr/>
        </p:nvSpPr>
        <p:spPr bwMode="gray">
          <a:xfrm>
            <a:off x="6104710" y="5384016"/>
            <a:ext cx="1615440" cy="515252"/>
          </a:xfrm>
          <a:prstGeom prst="rect">
            <a:avLst/>
          </a:prstGeom>
          <a:solidFill>
            <a:srgbClr val="000000"/>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Homelessness</a:t>
            </a:r>
          </a:p>
        </p:txBody>
      </p:sp>
      <p:sp>
        <p:nvSpPr>
          <p:cNvPr id="18" name="Rectangle 17">
            <a:extLst>
              <a:ext uri="{FF2B5EF4-FFF2-40B4-BE49-F238E27FC236}">
                <a16:creationId xmlns:a16="http://schemas.microsoft.com/office/drawing/2014/main" id="{78B3C166-5B53-403A-B476-7D35B4A32522}"/>
              </a:ext>
            </a:extLst>
          </p:cNvPr>
          <p:cNvSpPr/>
          <p:nvPr/>
        </p:nvSpPr>
        <p:spPr bwMode="gray">
          <a:xfrm>
            <a:off x="4270281" y="5415823"/>
            <a:ext cx="1615440" cy="515252"/>
          </a:xfrm>
          <a:prstGeom prst="rect">
            <a:avLst/>
          </a:prstGeom>
          <a:solidFill>
            <a:srgbClr val="000000"/>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Trust</a:t>
            </a:r>
          </a:p>
        </p:txBody>
      </p:sp>
      <p:sp>
        <p:nvSpPr>
          <p:cNvPr id="10" name="Oval 9">
            <a:extLst>
              <a:ext uri="{FF2B5EF4-FFF2-40B4-BE49-F238E27FC236}">
                <a16:creationId xmlns:a16="http://schemas.microsoft.com/office/drawing/2014/main" id="{E5AE736A-DAC7-443B-BE18-9E5B4759500A}"/>
              </a:ext>
            </a:extLst>
          </p:cNvPr>
          <p:cNvSpPr/>
          <p:nvPr/>
        </p:nvSpPr>
        <p:spPr bwMode="gray">
          <a:xfrm>
            <a:off x="9004069" y="4557300"/>
            <a:ext cx="2840182" cy="1217066"/>
          </a:xfrm>
          <a:prstGeom prst="ellipse">
            <a:avLst/>
          </a:prstGeom>
          <a:solidFill>
            <a:srgbClr val="26890D">
              <a:alpha val="69804"/>
            </a:srgbClr>
          </a:solidFill>
          <a:ln w="19050" algn="ctr">
            <a:solidFill>
              <a:schemeClr val="bg1"/>
            </a:solid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Better societal outcomes</a:t>
            </a:r>
          </a:p>
        </p:txBody>
      </p:sp>
      <p:sp>
        <p:nvSpPr>
          <p:cNvPr id="21" name="Freeform 402">
            <a:extLst>
              <a:ext uri="{FF2B5EF4-FFF2-40B4-BE49-F238E27FC236}">
                <a16:creationId xmlns:a16="http://schemas.microsoft.com/office/drawing/2014/main" id="{B96FE91F-D1DB-4580-AA12-3FDFCDC341A2}"/>
              </a:ext>
            </a:extLst>
          </p:cNvPr>
          <p:cNvSpPr>
            <a:spLocks noEditPoints="1"/>
          </p:cNvSpPr>
          <p:nvPr/>
        </p:nvSpPr>
        <p:spPr bwMode="auto">
          <a:xfrm>
            <a:off x="9165336" y="4866299"/>
            <a:ext cx="367914" cy="455186"/>
          </a:xfrm>
          <a:custGeom>
            <a:avLst/>
            <a:gdLst>
              <a:gd name="T0" fmla="*/ 186 w 190"/>
              <a:gd name="T1" fmla="*/ 171 h 235"/>
              <a:gd name="T2" fmla="*/ 186 w 190"/>
              <a:gd name="T3" fmla="*/ 5 h 235"/>
              <a:gd name="T4" fmla="*/ 185 w 190"/>
              <a:gd name="T5" fmla="*/ 2 h 235"/>
              <a:gd name="T6" fmla="*/ 181 w 190"/>
              <a:gd name="T7" fmla="*/ 1 h 235"/>
              <a:gd name="T8" fmla="*/ 66 w 190"/>
              <a:gd name="T9" fmla="*/ 26 h 235"/>
              <a:gd name="T10" fmla="*/ 62 w 190"/>
              <a:gd name="T11" fmla="*/ 31 h 235"/>
              <a:gd name="T12" fmla="*/ 62 w 190"/>
              <a:gd name="T13" fmla="*/ 184 h 235"/>
              <a:gd name="T14" fmla="*/ 42 w 190"/>
              <a:gd name="T15" fmla="*/ 178 h 235"/>
              <a:gd name="T16" fmla="*/ 29 w 190"/>
              <a:gd name="T17" fmla="*/ 180 h 235"/>
              <a:gd name="T18" fmla="*/ 8 w 190"/>
              <a:gd name="T19" fmla="*/ 194 h 235"/>
              <a:gd name="T20" fmla="*/ 3 w 190"/>
              <a:gd name="T21" fmla="*/ 217 h 235"/>
              <a:gd name="T22" fmla="*/ 32 w 190"/>
              <a:gd name="T23" fmla="*/ 235 h 235"/>
              <a:gd name="T24" fmla="*/ 32 w 190"/>
              <a:gd name="T25" fmla="*/ 235 h 235"/>
              <a:gd name="T26" fmla="*/ 45 w 190"/>
              <a:gd name="T27" fmla="*/ 233 h 235"/>
              <a:gd name="T28" fmla="*/ 72 w 190"/>
              <a:gd name="T29" fmla="*/ 197 h 235"/>
              <a:gd name="T30" fmla="*/ 72 w 190"/>
              <a:gd name="T31" fmla="*/ 85 h 235"/>
              <a:gd name="T32" fmla="*/ 177 w 190"/>
              <a:gd name="T33" fmla="*/ 62 h 235"/>
              <a:gd name="T34" fmla="*/ 177 w 190"/>
              <a:gd name="T35" fmla="*/ 158 h 235"/>
              <a:gd name="T36" fmla="*/ 157 w 190"/>
              <a:gd name="T37" fmla="*/ 152 h 235"/>
              <a:gd name="T38" fmla="*/ 144 w 190"/>
              <a:gd name="T39" fmla="*/ 154 h 235"/>
              <a:gd name="T40" fmla="*/ 117 w 190"/>
              <a:gd name="T41" fmla="*/ 191 h 235"/>
              <a:gd name="T42" fmla="*/ 147 w 190"/>
              <a:gd name="T43" fmla="*/ 209 h 235"/>
              <a:gd name="T44" fmla="*/ 147 w 190"/>
              <a:gd name="T45" fmla="*/ 209 h 235"/>
              <a:gd name="T46" fmla="*/ 160 w 190"/>
              <a:gd name="T47" fmla="*/ 207 h 235"/>
              <a:gd name="T48" fmla="*/ 186 w 190"/>
              <a:gd name="T49" fmla="*/ 171 h 235"/>
              <a:gd name="T50" fmla="*/ 42 w 190"/>
              <a:gd name="T51" fmla="*/ 224 h 235"/>
              <a:gd name="T52" fmla="*/ 32 w 190"/>
              <a:gd name="T53" fmla="*/ 225 h 235"/>
              <a:gd name="T54" fmla="*/ 32 w 190"/>
              <a:gd name="T55" fmla="*/ 225 h 235"/>
              <a:gd name="T56" fmla="*/ 12 w 190"/>
              <a:gd name="T57" fmla="*/ 214 h 235"/>
              <a:gd name="T58" fmla="*/ 15 w 190"/>
              <a:gd name="T59" fmla="*/ 200 h 235"/>
              <a:gd name="T60" fmla="*/ 32 w 190"/>
              <a:gd name="T61" fmla="*/ 189 h 235"/>
              <a:gd name="T62" fmla="*/ 42 w 190"/>
              <a:gd name="T63" fmla="*/ 187 h 235"/>
              <a:gd name="T64" fmla="*/ 62 w 190"/>
              <a:gd name="T65" fmla="*/ 199 h 235"/>
              <a:gd name="T66" fmla="*/ 42 w 190"/>
              <a:gd name="T67" fmla="*/ 224 h 235"/>
              <a:gd name="T68" fmla="*/ 72 w 190"/>
              <a:gd name="T69" fmla="*/ 75 h 235"/>
              <a:gd name="T70" fmla="*/ 72 w 190"/>
              <a:gd name="T71" fmla="*/ 34 h 235"/>
              <a:gd name="T72" fmla="*/ 177 w 190"/>
              <a:gd name="T73" fmla="*/ 11 h 235"/>
              <a:gd name="T74" fmla="*/ 177 w 190"/>
              <a:gd name="T75" fmla="*/ 52 h 235"/>
              <a:gd name="T76" fmla="*/ 72 w 190"/>
              <a:gd name="T77" fmla="*/ 75 h 235"/>
              <a:gd name="T78" fmla="*/ 157 w 190"/>
              <a:gd name="T79" fmla="*/ 198 h 235"/>
              <a:gd name="T80" fmla="*/ 147 w 190"/>
              <a:gd name="T81" fmla="*/ 200 h 235"/>
              <a:gd name="T82" fmla="*/ 147 w 190"/>
              <a:gd name="T83" fmla="*/ 200 h 235"/>
              <a:gd name="T84" fmla="*/ 126 w 190"/>
              <a:gd name="T85" fmla="*/ 189 h 235"/>
              <a:gd name="T86" fmla="*/ 147 w 190"/>
              <a:gd name="T87" fmla="*/ 164 h 235"/>
              <a:gd name="T88" fmla="*/ 157 w 190"/>
              <a:gd name="T89" fmla="*/ 162 h 235"/>
              <a:gd name="T90" fmla="*/ 177 w 190"/>
              <a:gd name="T91" fmla="*/ 173 h 235"/>
              <a:gd name="T92" fmla="*/ 177 w 190"/>
              <a:gd name="T93" fmla="*/ 174 h 235"/>
              <a:gd name="T94" fmla="*/ 177 w 190"/>
              <a:gd name="T95" fmla="*/ 174 h 235"/>
              <a:gd name="T96" fmla="*/ 157 w 190"/>
              <a:gd name="T97" fmla="*/ 19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235">
                <a:moveTo>
                  <a:pt x="186" y="171"/>
                </a:moveTo>
                <a:cubicBezTo>
                  <a:pt x="186" y="5"/>
                  <a:pt x="186" y="5"/>
                  <a:pt x="186" y="5"/>
                </a:cubicBezTo>
                <a:cubicBezTo>
                  <a:pt x="186" y="4"/>
                  <a:pt x="186" y="3"/>
                  <a:pt x="185" y="2"/>
                </a:cubicBezTo>
                <a:cubicBezTo>
                  <a:pt x="183" y="1"/>
                  <a:pt x="182" y="0"/>
                  <a:pt x="181" y="1"/>
                </a:cubicBezTo>
                <a:cubicBezTo>
                  <a:pt x="66" y="26"/>
                  <a:pt x="66" y="26"/>
                  <a:pt x="66" y="26"/>
                </a:cubicBezTo>
                <a:cubicBezTo>
                  <a:pt x="64" y="26"/>
                  <a:pt x="62" y="28"/>
                  <a:pt x="62" y="31"/>
                </a:cubicBezTo>
                <a:cubicBezTo>
                  <a:pt x="62" y="184"/>
                  <a:pt x="62" y="184"/>
                  <a:pt x="62" y="184"/>
                </a:cubicBezTo>
                <a:cubicBezTo>
                  <a:pt x="57" y="180"/>
                  <a:pt x="50" y="178"/>
                  <a:pt x="42" y="178"/>
                </a:cubicBezTo>
                <a:cubicBezTo>
                  <a:pt x="38" y="178"/>
                  <a:pt x="34" y="179"/>
                  <a:pt x="29" y="180"/>
                </a:cubicBezTo>
                <a:cubicBezTo>
                  <a:pt x="20" y="183"/>
                  <a:pt x="13" y="188"/>
                  <a:pt x="8" y="194"/>
                </a:cubicBezTo>
                <a:cubicBezTo>
                  <a:pt x="2" y="201"/>
                  <a:pt x="0" y="209"/>
                  <a:pt x="3" y="217"/>
                </a:cubicBezTo>
                <a:cubicBezTo>
                  <a:pt x="6" y="228"/>
                  <a:pt x="17" y="235"/>
                  <a:pt x="32" y="235"/>
                </a:cubicBezTo>
                <a:cubicBezTo>
                  <a:pt x="32" y="235"/>
                  <a:pt x="32" y="235"/>
                  <a:pt x="32" y="235"/>
                </a:cubicBezTo>
                <a:cubicBezTo>
                  <a:pt x="36" y="235"/>
                  <a:pt x="41" y="234"/>
                  <a:pt x="45" y="233"/>
                </a:cubicBezTo>
                <a:cubicBezTo>
                  <a:pt x="64" y="227"/>
                  <a:pt x="75" y="211"/>
                  <a:pt x="72" y="197"/>
                </a:cubicBezTo>
                <a:cubicBezTo>
                  <a:pt x="72" y="85"/>
                  <a:pt x="72" y="85"/>
                  <a:pt x="72" y="85"/>
                </a:cubicBezTo>
                <a:cubicBezTo>
                  <a:pt x="177" y="62"/>
                  <a:pt x="177" y="62"/>
                  <a:pt x="177" y="62"/>
                </a:cubicBezTo>
                <a:cubicBezTo>
                  <a:pt x="177" y="158"/>
                  <a:pt x="177" y="158"/>
                  <a:pt x="177" y="158"/>
                </a:cubicBezTo>
                <a:cubicBezTo>
                  <a:pt x="172" y="155"/>
                  <a:pt x="165" y="152"/>
                  <a:pt x="157" y="152"/>
                </a:cubicBezTo>
                <a:cubicBezTo>
                  <a:pt x="153" y="152"/>
                  <a:pt x="148" y="153"/>
                  <a:pt x="144" y="154"/>
                </a:cubicBezTo>
                <a:cubicBezTo>
                  <a:pt x="125" y="160"/>
                  <a:pt x="113" y="177"/>
                  <a:pt x="117" y="191"/>
                </a:cubicBezTo>
                <a:cubicBezTo>
                  <a:pt x="121" y="202"/>
                  <a:pt x="132" y="209"/>
                  <a:pt x="147" y="209"/>
                </a:cubicBezTo>
                <a:cubicBezTo>
                  <a:pt x="147" y="209"/>
                  <a:pt x="147" y="209"/>
                  <a:pt x="147" y="209"/>
                </a:cubicBezTo>
                <a:cubicBezTo>
                  <a:pt x="151" y="209"/>
                  <a:pt x="155" y="209"/>
                  <a:pt x="160" y="207"/>
                </a:cubicBezTo>
                <a:cubicBezTo>
                  <a:pt x="178" y="202"/>
                  <a:pt x="190" y="186"/>
                  <a:pt x="186" y="171"/>
                </a:cubicBezTo>
                <a:close/>
                <a:moveTo>
                  <a:pt x="42" y="224"/>
                </a:moveTo>
                <a:cubicBezTo>
                  <a:pt x="39" y="225"/>
                  <a:pt x="35" y="225"/>
                  <a:pt x="32" y="225"/>
                </a:cubicBezTo>
                <a:cubicBezTo>
                  <a:pt x="32" y="225"/>
                  <a:pt x="32" y="225"/>
                  <a:pt x="32" y="225"/>
                </a:cubicBezTo>
                <a:cubicBezTo>
                  <a:pt x="22" y="225"/>
                  <a:pt x="14" y="221"/>
                  <a:pt x="12" y="214"/>
                </a:cubicBezTo>
                <a:cubicBezTo>
                  <a:pt x="10" y="210"/>
                  <a:pt x="12" y="205"/>
                  <a:pt x="15" y="200"/>
                </a:cubicBezTo>
                <a:cubicBezTo>
                  <a:pt x="19" y="195"/>
                  <a:pt x="25" y="191"/>
                  <a:pt x="32" y="189"/>
                </a:cubicBezTo>
                <a:cubicBezTo>
                  <a:pt x="35" y="188"/>
                  <a:pt x="39" y="187"/>
                  <a:pt x="42" y="187"/>
                </a:cubicBezTo>
                <a:cubicBezTo>
                  <a:pt x="52" y="187"/>
                  <a:pt x="60" y="192"/>
                  <a:pt x="62" y="199"/>
                </a:cubicBezTo>
                <a:cubicBezTo>
                  <a:pt x="65" y="208"/>
                  <a:pt x="56" y="220"/>
                  <a:pt x="42" y="224"/>
                </a:cubicBezTo>
                <a:close/>
                <a:moveTo>
                  <a:pt x="72" y="75"/>
                </a:moveTo>
                <a:cubicBezTo>
                  <a:pt x="72" y="34"/>
                  <a:pt x="72" y="34"/>
                  <a:pt x="72" y="34"/>
                </a:cubicBezTo>
                <a:cubicBezTo>
                  <a:pt x="177" y="11"/>
                  <a:pt x="177" y="11"/>
                  <a:pt x="177" y="11"/>
                </a:cubicBezTo>
                <a:cubicBezTo>
                  <a:pt x="177" y="52"/>
                  <a:pt x="177" y="52"/>
                  <a:pt x="177" y="52"/>
                </a:cubicBezTo>
                <a:lnTo>
                  <a:pt x="72" y="75"/>
                </a:lnTo>
                <a:close/>
                <a:moveTo>
                  <a:pt x="157" y="198"/>
                </a:moveTo>
                <a:cubicBezTo>
                  <a:pt x="154" y="199"/>
                  <a:pt x="150" y="200"/>
                  <a:pt x="147" y="200"/>
                </a:cubicBezTo>
                <a:cubicBezTo>
                  <a:pt x="147" y="200"/>
                  <a:pt x="147" y="200"/>
                  <a:pt x="147" y="200"/>
                </a:cubicBezTo>
                <a:cubicBezTo>
                  <a:pt x="137" y="200"/>
                  <a:pt x="128" y="195"/>
                  <a:pt x="126" y="189"/>
                </a:cubicBezTo>
                <a:cubicBezTo>
                  <a:pt x="124" y="179"/>
                  <a:pt x="133" y="168"/>
                  <a:pt x="147" y="164"/>
                </a:cubicBezTo>
                <a:cubicBezTo>
                  <a:pt x="150" y="163"/>
                  <a:pt x="154" y="162"/>
                  <a:pt x="157" y="162"/>
                </a:cubicBezTo>
                <a:cubicBezTo>
                  <a:pt x="167" y="162"/>
                  <a:pt x="175" y="167"/>
                  <a:pt x="177" y="173"/>
                </a:cubicBezTo>
                <a:cubicBezTo>
                  <a:pt x="177" y="173"/>
                  <a:pt x="177" y="174"/>
                  <a:pt x="177" y="174"/>
                </a:cubicBezTo>
                <a:cubicBezTo>
                  <a:pt x="177" y="174"/>
                  <a:pt x="177" y="174"/>
                  <a:pt x="177" y="174"/>
                </a:cubicBezTo>
                <a:cubicBezTo>
                  <a:pt x="179" y="183"/>
                  <a:pt x="170" y="194"/>
                  <a:pt x="157" y="19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EFE7F8F8-1E51-4EED-A98F-6F3B893CFC4F}"/>
              </a:ext>
            </a:extLst>
          </p:cNvPr>
          <p:cNvGrpSpPr/>
          <p:nvPr/>
        </p:nvGrpSpPr>
        <p:grpSpPr>
          <a:xfrm>
            <a:off x="11197044" y="5075883"/>
            <a:ext cx="370997" cy="451668"/>
            <a:chOff x="8183563" y="1946275"/>
            <a:chExt cx="446087" cy="493713"/>
          </a:xfrm>
          <a:solidFill>
            <a:schemeClr val="bg1"/>
          </a:solidFill>
        </p:grpSpPr>
        <p:sp>
          <p:nvSpPr>
            <p:cNvPr id="23" name="Freeform 480">
              <a:extLst>
                <a:ext uri="{FF2B5EF4-FFF2-40B4-BE49-F238E27FC236}">
                  <a16:creationId xmlns:a16="http://schemas.microsoft.com/office/drawing/2014/main" id="{D80452B5-2374-468C-B826-97F5C3DD665D}"/>
                </a:ext>
              </a:extLst>
            </p:cNvPr>
            <p:cNvSpPr>
              <a:spLocks noEditPoints="1"/>
            </p:cNvSpPr>
            <p:nvPr/>
          </p:nvSpPr>
          <p:spPr bwMode="auto">
            <a:xfrm>
              <a:off x="8334375" y="1946275"/>
              <a:ext cx="295275" cy="493713"/>
            </a:xfrm>
            <a:custGeom>
              <a:avLst/>
              <a:gdLst>
                <a:gd name="T0" fmla="*/ 144 w 146"/>
                <a:gd name="T1" fmla="*/ 81 h 244"/>
                <a:gd name="T2" fmla="*/ 80 w 146"/>
                <a:gd name="T3" fmla="*/ 1 h 244"/>
                <a:gd name="T4" fmla="*/ 79 w 146"/>
                <a:gd name="T5" fmla="*/ 1 h 244"/>
                <a:gd name="T6" fmla="*/ 78 w 146"/>
                <a:gd name="T7" fmla="*/ 1 h 244"/>
                <a:gd name="T8" fmla="*/ 78 w 146"/>
                <a:gd name="T9" fmla="*/ 0 h 244"/>
                <a:gd name="T10" fmla="*/ 77 w 146"/>
                <a:gd name="T11" fmla="*/ 0 h 244"/>
                <a:gd name="T12" fmla="*/ 77 w 146"/>
                <a:gd name="T13" fmla="*/ 0 h 244"/>
                <a:gd name="T14" fmla="*/ 76 w 146"/>
                <a:gd name="T15" fmla="*/ 1 h 244"/>
                <a:gd name="T16" fmla="*/ 75 w 146"/>
                <a:gd name="T17" fmla="*/ 1 h 244"/>
                <a:gd name="T18" fmla="*/ 74 w 146"/>
                <a:gd name="T19" fmla="*/ 2 h 244"/>
                <a:gd name="T20" fmla="*/ 73 w 146"/>
                <a:gd name="T21" fmla="*/ 2 h 244"/>
                <a:gd name="T22" fmla="*/ 73 w 146"/>
                <a:gd name="T23" fmla="*/ 3 h 244"/>
                <a:gd name="T24" fmla="*/ 73 w 146"/>
                <a:gd name="T25" fmla="*/ 3 h 244"/>
                <a:gd name="T26" fmla="*/ 72 w 146"/>
                <a:gd name="T27" fmla="*/ 4 h 244"/>
                <a:gd name="T28" fmla="*/ 72 w 146"/>
                <a:gd name="T29" fmla="*/ 5 h 244"/>
                <a:gd name="T30" fmla="*/ 72 w 146"/>
                <a:gd name="T31" fmla="*/ 5 h 244"/>
                <a:gd name="T32" fmla="*/ 72 w 146"/>
                <a:gd name="T33" fmla="*/ 186 h 244"/>
                <a:gd name="T34" fmla="*/ 48 w 146"/>
                <a:gd name="T35" fmla="*/ 179 h 244"/>
                <a:gd name="T36" fmla="*/ 33 w 146"/>
                <a:gd name="T37" fmla="*/ 181 h 244"/>
                <a:gd name="T38" fmla="*/ 8 w 146"/>
                <a:gd name="T39" fmla="*/ 198 h 244"/>
                <a:gd name="T40" fmla="*/ 2 w 146"/>
                <a:gd name="T41" fmla="*/ 223 h 244"/>
                <a:gd name="T42" fmla="*/ 36 w 146"/>
                <a:gd name="T43" fmla="*/ 244 h 244"/>
                <a:gd name="T44" fmla="*/ 51 w 146"/>
                <a:gd name="T45" fmla="*/ 242 h 244"/>
                <a:gd name="T46" fmla="*/ 76 w 146"/>
                <a:gd name="T47" fmla="*/ 225 h 244"/>
                <a:gd name="T48" fmla="*/ 82 w 146"/>
                <a:gd name="T49" fmla="*/ 200 h 244"/>
                <a:gd name="T50" fmla="*/ 82 w 146"/>
                <a:gd name="T51" fmla="*/ 15 h 244"/>
                <a:gd name="T52" fmla="*/ 134 w 146"/>
                <a:gd name="T53" fmla="*/ 82 h 244"/>
                <a:gd name="T54" fmla="*/ 113 w 146"/>
                <a:gd name="T55" fmla="*/ 122 h 244"/>
                <a:gd name="T56" fmla="*/ 113 w 146"/>
                <a:gd name="T57" fmla="*/ 129 h 244"/>
                <a:gd name="T58" fmla="*/ 117 w 146"/>
                <a:gd name="T59" fmla="*/ 131 h 244"/>
                <a:gd name="T60" fmla="*/ 120 w 146"/>
                <a:gd name="T61" fmla="*/ 129 h 244"/>
                <a:gd name="T62" fmla="*/ 144 w 146"/>
                <a:gd name="T63" fmla="*/ 81 h 244"/>
                <a:gd name="T64" fmla="*/ 68 w 146"/>
                <a:gd name="T65" fmla="*/ 219 h 244"/>
                <a:gd name="T66" fmla="*/ 48 w 146"/>
                <a:gd name="T67" fmla="*/ 232 h 244"/>
                <a:gd name="T68" fmla="*/ 36 w 146"/>
                <a:gd name="T69" fmla="*/ 234 h 244"/>
                <a:gd name="T70" fmla="*/ 12 w 146"/>
                <a:gd name="T71" fmla="*/ 221 h 244"/>
                <a:gd name="T72" fmla="*/ 16 w 146"/>
                <a:gd name="T73" fmla="*/ 204 h 244"/>
                <a:gd name="T74" fmla="*/ 36 w 146"/>
                <a:gd name="T75" fmla="*/ 191 h 244"/>
                <a:gd name="T76" fmla="*/ 48 w 146"/>
                <a:gd name="T77" fmla="*/ 189 h 244"/>
                <a:gd name="T78" fmla="*/ 72 w 146"/>
                <a:gd name="T79" fmla="*/ 202 h 244"/>
                <a:gd name="T80" fmla="*/ 68 w 146"/>
                <a:gd name="T81" fmla="*/ 21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6" h="244">
                  <a:moveTo>
                    <a:pt x="144" y="81"/>
                  </a:moveTo>
                  <a:cubicBezTo>
                    <a:pt x="141" y="38"/>
                    <a:pt x="82" y="3"/>
                    <a:pt x="80" y="1"/>
                  </a:cubicBezTo>
                  <a:cubicBezTo>
                    <a:pt x="80" y="1"/>
                    <a:pt x="80" y="1"/>
                    <a:pt x="79" y="1"/>
                  </a:cubicBezTo>
                  <a:cubicBezTo>
                    <a:pt x="79" y="1"/>
                    <a:pt x="79" y="1"/>
                    <a:pt x="78" y="1"/>
                  </a:cubicBezTo>
                  <a:cubicBezTo>
                    <a:pt x="78" y="1"/>
                    <a:pt x="78" y="0"/>
                    <a:pt x="78" y="0"/>
                  </a:cubicBezTo>
                  <a:cubicBezTo>
                    <a:pt x="77" y="0"/>
                    <a:pt x="77" y="0"/>
                    <a:pt x="77" y="0"/>
                  </a:cubicBezTo>
                  <a:cubicBezTo>
                    <a:pt x="77" y="0"/>
                    <a:pt x="77" y="0"/>
                    <a:pt x="77" y="0"/>
                  </a:cubicBezTo>
                  <a:cubicBezTo>
                    <a:pt x="76" y="1"/>
                    <a:pt x="76" y="1"/>
                    <a:pt x="76" y="1"/>
                  </a:cubicBezTo>
                  <a:cubicBezTo>
                    <a:pt x="75" y="1"/>
                    <a:pt x="75" y="1"/>
                    <a:pt x="75" y="1"/>
                  </a:cubicBezTo>
                  <a:cubicBezTo>
                    <a:pt x="74" y="1"/>
                    <a:pt x="74" y="1"/>
                    <a:pt x="74" y="2"/>
                  </a:cubicBezTo>
                  <a:cubicBezTo>
                    <a:pt x="74" y="2"/>
                    <a:pt x="73" y="2"/>
                    <a:pt x="73" y="2"/>
                  </a:cubicBezTo>
                  <a:cubicBezTo>
                    <a:pt x="73" y="3"/>
                    <a:pt x="73" y="3"/>
                    <a:pt x="73" y="3"/>
                  </a:cubicBezTo>
                  <a:cubicBezTo>
                    <a:pt x="73" y="3"/>
                    <a:pt x="73" y="3"/>
                    <a:pt x="73" y="3"/>
                  </a:cubicBezTo>
                  <a:cubicBezTo>
                    <a:pt x="73" y="3"/>
                    <a:pt x="73" y="4"/>
                    <a:pt x="72" y="4"/>
                  </a:cubicBezTo>
                  <a:cubicBezTo>
                    <a:pt x="72" y="4"/>
                    <a:pt x="72" y="5"/>
                    <a:pt x="72" y="5"/>
                  </a:cubicBezTo>
                  <a:cubicBezTo>
                    <a:pt x="72" y="5"/>
                    <a:pt x="72" y="5"/>
                    <a:pt x="72" y="5"/>
                  </a:cubicBezTo>
                  <a:cubicBezTo>
                    <a:pt x="72" y="186"/>
                    <a:pt x="72" y="186"/>
                    <a:pt x="72" y="186"/>
                  </a:cubicBezTo>
                  <a:cubicBezTo>
                    <a:pt x="66" y="181"/>
                    <a:pt x="58" y="179"/>
                    <a:pt x="48" y="179"/>
                  </a:cubicBezTo>
                  <a:cubicBezTo>
                    <a:pt x="43" y="179"/>
                    <a:pt x="38" y="179"/>
                    <a:pt x="33" y="181"/>
                  </a:cubicBezTo>
                  <a:cubicBezTo>
                    <a:pt x="23" y="184"/>
                    <a:pt x="14" y="190"/>
                    <a:pt x="8" y="198"/>
                  </a:cubicBezTo>
                  <a:cubicBezTo>
                    <a:pt x="2" y="206"/>
                    <a:pt x="0" y="215"/>
                    <a:pt x="2" y="223"/>
                  </a:cubicBezTo>
                  <a:cubicBezTo>
                    <a:pt x="6" y="236"/>
                    <a:pt x="19" y="244"/>
                    <a:pt x="36" y="244"/>
                  </a:cubicBezTo>
                  <a:cubicBezTo>
                    <a:pt x="41" y="244"/>
                    <a:pt x="46" y="244"/>
                    <a:pt x="51" y="242"/>
                  </a:cubicBezTo>
                  <a:cubicBezTo>
                    <a:pt x="62" y="239"/>
                    <a:pt x="71" y="233"/>
                    <a:pt x="76" y="225"/>
                  </a:cubicBezTo>
                  <a:cubicBezTo>
                    <a:pt x="82" y="217"/>
                    <a:pt x="84" y="209"/>
                    <a:pt x="82" y="200"/>
                  </a:cubicBezTo>
                  <a:cubicBezTo>
                    <a:pt x="82" y="15"/>
                    <a:pt x="82" y="15"/>
                    <a:pt x="82" y="15"/>
                  </a:cubicBezTo>
                  <a:cubicBezTo>
                    <a:pt x="98" y="25"/>
                    <a:pt x="132" y="52"/>
                    <a:pt x="134" y="82"/>
                  </a:cubicBezTo>
                  <a:cubicBezTo>
                    <a:pt x="135" y="96"/>
                    <a:pt x="128" y="110"/>
                    <a:pt x="113" y="122"/>
                  </a:cubicBezTo>
                  <a:cubicBezTo>
                    <a:pt x="111" y="123"/>
                    <a:pt x="111" y="127"/>
                    <a:pt x="113" y="129"/>
                  </a:cubicBezTo>
                  <a:cubicBezTo>
                    <a:pt x="114" y="130"/>
                    <a:pt x="115" y="131"/>
                    <a:pt x="117" y="131"/>
                  </a:cubicBezTo>
                  <a:cubicBezTo>
                    <a:pt x="118" y="131"/>
                    <a:pt x="119" y="130"/>
                    <a:pt x="120" y="129"/>
                  </a:cubicBezTo>
                  <a:cubicBezTo>
                    <a:pt x="137" y="115"/>
                    <a:pt x="146" y="99"/>
                    <a:pt x="144" y="81"/>
                  </a:cubicBezTo>
                  <a:close/>
                  <a:moveTo>
                    <a:pt x="68" y="219"/>
                  </a:moveTo>
                  <a:cubicBezTo>
                    <a:pt x="64" y="225"/>
                    <a:pt x="57" y="230"/>
                    <a:pt x="48" y="232"/>
                  </a:cubicBezTo>
                  <a:cubicBezTo>
                    <a:pt x="44" y="234"/>
                    <a:pt x="40" y="234"/>
                    <a:pt x="36" y="234"/>
                  </a:cubicBezTo>
                  <a:cubicBezTo>
                    <a:pt x="24" y="234"/>
                    <a:pt x="14" y="229"/>
                    <a:pt x="12" y="221"/>
                  </a:cubicBezTo>
                  <a:cubicBezTo>
                    <a:pt x="10" y="215"/>
                    <a:pt x="12" y="209"/>
                    <a:pt x="16" y="204"/>
                  </a:cubicBezTo>
                  <a:cubicBezTo>
                    <a:pt x="20" y="198"/>
                    <a:pt x="27" y="193"/>
                    <a:pt x="36" y="191"/>
                  </a:cubicBezTo>
                  <a:cubicBezTo>
                    <a:pt x="40" y="189"/>
                    <a:pt x="44" y="189"/>
                    <a:pt x="48" y="189"/>
                  </a:cubicBezTo>
                  <a:cubicBezTo>
                    <a:pt x="60" y="189"/>
                    <a:pt x="70" y="194"/>
                    <a:pt x="72" y="202"/>
                  </a:cubicBezTo>
                  <a:cubicBezTo>
                    <a:pt x="74" y="208"/>
                    <a:pt x="73" y="214"/>
                    <a:pt x="68" y="2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481">
              <a:extLst>
                <a:ext uri="{FF2B5EF4-FFF2-40B4-BE49-F238E27FC236}">
                  <a16:creationId xmlns:a16="http://schemas.microsoft.com/office/drawing/2014/main" id="{B07551D0-A12D-48A1-8593-3AFA8494946D}"/>
                </a:ext>
              </a:extLst>
            </p:cNvPr>
            <p:cNvSpPr>
              <a:spLocks/>
            </p:cNvSpPr>
            <p:nvPr/>
          </p:nvSpPr>
          <p:spPr bwMode="auto">
            <a:xfrm>
              <a:off x="8183563" y="2228850"/>
              <a:ext cx="228600" cy="20638"/>
            </a:xfrm>
            <a:custGeom>
              <a:avLst/>
              <a:gdLst>
                <a:gd name="T0" fmla="*/ 113 w 113"/>
                <a:gd name="T1" fmla="*/ 5 h 10"/>
                <a:gd name="T2" fmla="*/ 108 w 113"/>
                <a:gd name="T3" fmla="*/ 0 h 10"/>
                <a:gd name="T4" fmla="*/ 6 w 113"/>
                <a:gd name="T5" fmla="*/ 0 h 10"/>
                <a:gd name="T6" fmla="*/ 0 w 113"/>
                <a:gd name="T7" fmla="*/ 5 h 10"/>
                <a:gd name="T8" fmla="*/ 6 w 113"/>
                <a:gd name="T9" fmla="*/ 10 h 10"/>
                <a:gd name="T10" fmla="*/ 108 w 113"/>
                <a:gd name="T11" fmla="*/ 10 h 10"/>
                <a:gd name="T12" fmla="*/ 113 w 11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3" h="10">
                  <a:moveTo>
                    <a:pt x="113" y="5"/>
                  </a:moveTo>
                  <a:cubicBezTo>
                    <a:pt x="113" y="2"/>
                    <a:pt x="111" y="0"/>
                    <a:pt x="108" y="0"/>
                  </a:cubicBezTo>
                  <a:cubicBezTo>
                    <a:pt x="6" y="0"/>
                    <a:pt x="6" y="0"/>
                    <a:pt x="6" y="0"/>
                  </a:cubicBezTo>
                  <a:cubicBezTo>
                    <a:pt x="3" y="0"/>
                    <a:pt x="0" y="2"/>
                    <a:pt x="0" y="5"/>
                  </a:cubicBezTo>
                  <a:cubicBezTo>
                    <a:pt x="0" y="7"/>
                    <a:pt x="3" y="10"/>
                    <a:pt x="6" y="10"/>
                  </a:cubicBezTo>
                  <a:cubicBezTo>
                    <a:pt x="108" y="10"/>
                    <a:pt x="108" y="10"/>
                    <a:pt x="108" y="10"/>
                  </a:cubicBezTo>
                  <a:cubicBezTo>
                    <a:pt x="111" y="10"/>
                    <a:pt x="113" y="7"/>
                    <a:pt x="11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482">
              <a:extLst>
                <a:ext uri="{FF2B5EF4-FFF2-40B4-BE49-F238E27FC236}">
                  <a16:creationId xmlns:a16="http://schemas.microsoft.com/office/drawing/2014/main" id="{A5B2B7A1-9EF9-4411-AE5D-C3E9A8650D19}"/>
                </a:ext>
              </a:extLst>
            </p:cNvPr>
            <p:cNvSpPr>
              <a:spLocks/>
            </p:cNvSpPr>
            <p:nvPr/>
          </p:nvSpPr>
          <p:spPr bwMode="auto">
            <a:xfrm>
              <a:off x="8183563" y="2146300"/>
              <a:ext cx="228600" cy="20638"/>
            </a:xfrm>
            <a:custGeom>
              <a:avLst/>
              <a:gdLst>
                <a:gd name="T0" fmla="*/ 6 w 113"/>
                <a:gd name="T1" fmla="*/ 10 h 10"/>
                <a:gd name="T2" fmla="*/ 108 w 113"/>
                <a:gd name="T3" fmla="*/ 10 h 10"/>
                <a:gd name="T4" fmla="*/ 113 w 113"/>
                <a:gd name="T5" fmla="*/ 5 h 10"/>
                <a:gd name="T6" fmla="*/ 108 w 113"/>
                <a:gd name="T7" fmla="*/ 0 h 10"/>
                <a:gd name="T8" fmla="*/ 6 w 113"/>
                <a:gd name="T9" fmla="*/ 0 h 10"/>
                <a:gd name="T10" fmla="*/ 0 w 113"/>
                <a:gd name="T11" fmla="*/ 5 h 10"/>
                <a:gd name="T12" fmla="*/ 6 w 1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3" h="10">
                  <a:moveTo>
                    <a:pt x="6" y="10"/>
                  </a:moveTo>
                  <a:cubicBezTo>
                    <a:pt x="108" y="10"/>
                    <a:pt x="108" y="10"/>
                    <a:pt x="108" y="10"/>
                  </a:cubicBezTo>
                  <a:cubicBezTo>
                    <a:pt x="111" y="10"/>
                    <a:pt x="113" y="8"/>
                    <a:pt x="113" y="5"/>
                  </a:cubicBezTo>
                  <a:cubicBezTo>
                    <a:pt x="113" y="3"/>
                    <a:pt x="111" y="0"/>
                    <a:pt x="108" y="0"/>
                  </a:cubicBezTo>
                  <a:cubicBezTo>
                    <a:pt x="6" y="0"/>
                    <a:pt x="6" y="0"/>
                    <a:pt x="6" y="0"/>
                  </a:cubicBezTo>
                  <a:cubicBezTo>
                    <a:pt x="3" y="0"/>
                    <a:pt x="0" y="3"/>
                    <a:pt x="0" y="5"/>
                  </a:cubicBezTo>
                  <a:cubicBezTo>
                    <a:pt x="0" y="8"/>
                    <a:pt x="3" y="10"/>
                    <a:pt x="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483">
              <a:extLst>
                <a:ext uri="{FF2B5EF4-FFF2-40B4-BE49-F238E27FC236}">
                  <a16:creationId xmlns:a16="http://schemas.microsoft.com/office/drawing/2014/main" id="{FDE77B08-4409-497F-BD75-8DDCFCA9297C}"/>
                </a:ext>
              </a:extLst>
            </p:cNvPr>
            <p:cNvSpPr>
              <a:spLocks/>
            </p:cNvSpPr>
            <p:nvPr/>
          </p:nvSpPr>
          <p:spPr bwMode="auto">
            <a:xfrm>
              <a:off x="8183563" y="2065338"/>
              <a:ext cx="228600" cy="20638"/>
            </a:xfrm>
            <a:custGeom>
              <a:avLst/>
              <a:gdLst>
                <a:gd name="T0" fmla="*/ 6 w 113"/>
                <a:gd name="T1" fmla="*/ 10 h 10"/>
                <a:gd name="T2" fmla="*/ 108 w 113"/>
                <a:gd name="T3" fmla="*/ 10 h 10"/>
                <a:gd name="T4" fmla="*/ 113 w 113"/>
                <a:gd name="T5" fmla="*/ 5 h 10"/>
                <a:gd name="T6" fmla="*/ 108 w 113"/>
                <a:gd name="T7" fmla="*/ 0 h 10"/>
                <a:gd name="T8" fmla="*/ 6 w 113"/>
                <a:gd name="T9" fmla="*/ 0 h 10"/>
                <a:gd name="T10" fmla="*/ 0 w 113"/>
                <a:gd name="T11" fmla="*/ 5 h 10"/>
                <a:gd name="T12" fmla="*/ 6 w 1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3" h="10">
                  <a:moveTo>
                    <a:pt x="6" y="10"/>
                  </a:moveTo>
                  <a:cubicBezTo>
                    <a:pt x="108" y="10"/>
                    <a:pt x="108" y="10"/>
                    <a:pt x="108" y="10"/>
                  </a:cubicBezTo>
                  <a:cubicBezTo>
                    <a:pt x="111" y="10"/>
                    <a:pt x="113" y="8"/>
                    <a:pt x="113" y="5"/>
                  </a:cubicBezTo>
                  <a:cubicBezTo>
                    <a:pt x="113" y="3"/>
                    <a:pt x="111" y="0"/>
                    <a:pt x="108" y="0"/>
                  </a:cubicBezTo>
                  <a:cubicBezTo>
                    <a:pt x="6" y="0"/>
                    <a:pt x="6" y="0"/>
                    <a:pt x="6" y="0"/>
                  </a:cubicBezTo>
                  <a:cubicBezTo>
                    <a:pt x="3" y="0"/>
                    <a:pt x="0" y="3"/>
                    <a:pt x="0" y="5"/>
                  </a:cubicBezTo>
                  <a:cubicBezTo>
                    <a:pt x="0" y="8"/>
                    <a:pt x="3" y="10"/>
                    <a:pt x="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BC28A875-10B9-461D-9106-9D846FD60573}"/>
              </a:ext>
            </a:extLst>
          </p:cNvPr>
          <p:cNvSpPr txBox="1"/>
          <p:nvPr/>
        </p:nvSpPr>
        <p:spPr>
          <a:xfrm>
            <a:off x="329889" y="271675"/>
            <a:ext cx="5555832" cy="1200329"/>
          </a:xfrm>
          <a:prstGeom prst="rect">
            <a:avLst/>
          </a:prstGeom>
          <a:solidFill>
            <a:srgbClr val="000000">
              <a:alpha val="60000"/>
            </a:srgbClr>
          </a:solidFill>
          <a:ln>
            <a:solidFill>
              <a:schemeClr val="bg1"/>
            </a:solidFill>
          </a:ln>
        </p:spPr>
        <p:txBody>
          <a:bodyPr wrap="square">
            <a:spAutoFit/>
          </a:bodyPr>
          <a:lstStyle>
            <a:defPPr>
              <a:defRPr lang="en-US"/>
            </a:defPPr>
            <a:lvl1pPr algn="ctr">
              <a:defRPr sz="24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An ecosystem approach is needed to address our country’s biggest issues</a:t>
            </a:r>
          </a:p>
        </p:txBody>
      </p:sp>
    </p:spTree>
    <p:extLst>
      <p:ext uri="{BB962C8B-B14F-4D97-AF65-F5344CB8AC3E}">
        <p14:creationId xmlns:p14="http://schemas.microsoft.com/office/powerpoint/2010/main" val="39252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098" name="Picture 2" descr="Free Red Dot Lights on Black Surface  Stock Photo">
            <a:extLst>
              <a:ext uri="{FF2B5EF4-FFF2-40B4-BE49-F238E27FC236}">
                <a16:creationId xmlns:a16="http://schemas.microsoft.com/office/drawing/2014/main" id="{D75010FA-C506-4740-A25A-BDC1D0F0C1F4}"/>
              </a:ext>
            </a:extLst>
          </p:cNvPr>
          <p:cNvPicPr>
            <a:picLocks noChangeAspect="1" noChangeArrowheads="1"/>
          </p:cNvPicPr>
          <p:nvPr/>
        </p:nvPicPr>
        <p:blipFill rotWithShape="1">
          <a:blip r:embed="rId3" cstate="email">
            <a:alphaModFix amt="29000"/>
            <a:extLst>
              <a:ext uri="{28A0092B-C50C-407E-A947-70E740481C1C}">
                <a14:useLocalDpi xmlns:a14="http://schemas.microsoft.com/office/drawing/2010/main" val="0"/>
              </a:ext>
            </a:extLst>
          </a:blip>
          <a:srcRect b="16239"/>
          <a:stretch/>
        </p:blipFill>
        <p:spPr bwMode="auto">
          <a:xfrm>
            <a:off x="-55573" y="-11843"/>
            <a:ext cx="12247573" cy="6869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E453CE-A6ED-4811-881B-0DFE44CFE70E}"/>
              </a:ext>
            </a:extLst>
          </p:cNvPr>
          <p:cNvSpPr txBox="1"/>
          <p:nvPr/>
        </p:nvSpPr>
        <p:spPr>
          <a:xfrm>
            <a:off x="474594" y="-924020"/>
            <a:ext cx="113414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Bridgebuilders is a practical and actionable handbook that lists ten strategies that current government decisionmakers – as well as young leaders who aspire to public service – can learn from and apply right now to transform government and restore public trust.</a:t>
            </a:r>
          </a:p>
        </p:txBody>
      </p:sp>
      <p:sp>
        <p:nvSpPr>
          <p:cNvPr id="11" name="AutoShape 3">
            <a:extLst>
              <a:ext uri="{FF2B5EF4-FFF2-40B4-BE49-F238E27FC236}">
                <a16:creationId xmlns:a16="http://schemas.microsoft.com/office/drawing/2014/main" id="{80766177-DF14-4245-9555-29C8A394FB9D}"/>
              </a:ext>
            </a:extLst>
          </p:cNvPr>
          <p:cNvSpPr>
            <a:spLocks noChangeAspect="1" noChangeArrowheads="1" noTextEdit="1"/>
          </p:cNvSpPr>
          <p:nvPr/>
        </p:nvSpPr>
        <p:spPr bwMode="auto">
          <a:xfrm>
            <a:off x="1628844" y="317500"/>
            <a:ext cx="9706805" cy="756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5">
            <a:extLst>
              <a:ext uri="{FF2B5EF4-FFF2-40B4-BE49-F238E27FC236}">
                <a16:creationId xmlns:a16="http://schemas.microsoft.com/office/drawing/2014/main" id="{FB95BD63-0611-4DB3-963F-12A7E80A4F48}"/>
              </a:ext>
            </a:extLst>
          </p:cNvPr>
          <p:cNvSpPr>
            <a:spLocks/>
          </p:cNvSpPr>
          <p:nvPr/>
        </p:nvSpPr>
        <p:spPr bwMode="auto">
          <a:xfrm>
            <a:off x="7532240" y="3848898"/>
            <a:ext cx="3267147" cy="240136"/>
          </a:xfrm>
          <a:custGeom>
            <a:avLst/>
            <a:gdLst>
              <a:gd name="T0" fmla="*/ 724 w 724"/>
              <a:gd name="T1" fmla="*/ 272 h 272"/>
              <a:gd name="T2" fmla="*/ 651 w 724"/>
              <a:gd name="T3" fmla="*/ 272 h 272"/>
              <a:gd name="T4" fmla="*/ 610 w 724"/>
              <a:gd name="T5" fmla="*/ 231 h 272"/>
              <a:gd name="T6" fmla="*/ 610 w 724"/>
              <a:gd name="T7" fmla="*/ 41 h 272"/>
              <a:gd name="T8" fmla="*/ 574 w 724"/>
              <a:gd name="T9" fmla="*/ 4 h 272"/>
              <a:gd name="T10" fmla="*/ 0 w 724"/>
              <a:gd name="T11" fmla="*/ 4 h 272"/>
              <a:gd name="T12" fmla="*/ 0 w 724"/>
              <a:gd name="T13" fmla="*/ 0 h 272"/>
              <a:gd name="T14" fmla="*/ 574 w 724"/>
              <a:gd name="T15" fmla="*/ 0 h 272"/>
              <a:gd name="T16" fmla="*/ 615 w 724"/>
              <a:gd name="T17" fmla="*/ 41 h 272"/>
              <a:gd name="T18" fmla="*/ 615 w 724"/>
              <a:gd name="T19" fmla="*/ 231 h 272"/>
              <a:gd name="T20" fmla="*/ 651 w 724"/>
              <a:gd name="T21" fmla="*/ 267 h 272"/>
              <a:gd name="T22" fmla="*/ 724 w 724"/>
              <a:gd name="T23" fmla="*/ 267 h 272"/>
              <a:gd name="T24" fmla="*/ 724 w 724"/>
              <a:gd name="T25"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 h="272">
                <a:moveTo>
                  <a:pt x="724" y="272"/>
                </a:moveTo>
                <a:cubicBezTo>
                  <a:pt x="651" y="272"/>
                  <a:pt x="651" y="272"/>
                  <a:pt x="651" y="272"/>
                </a:cubicBezTo>
                <a:cubicBezTo>
                  <a:pt x="629" y="272"/>
                  <a:pt x="610" y="253"/>
                  <a:pt x="610" y="231"/>
                </a:cubicBezTo>
                <a:cubicBezTo>
                  <a:pt x="610" y="41"/>
                  <a:pt x="610" y="41"/>
                  <a:pt x="610" y="41"/>
                </a:cubicBezTo>
                <a:cubicBezTo>
                  <a:pt x="610" y="21"/>
                  <a:pt x="594" y="4"/>
                  <a:pt x="574" y="4"/>
                </a:cubicBezTo>
                <a:cubicBezTo>
                  <a:pt x="0" y="4"/>
                  <a:pt x="0" y="4"/>
                  <a:pt x="0" y="4"/>
                </a:cubicBezTo>
                <a:cubicBezTo>
                  <a:pt x="0" y="0"/>
                  <a:pt x="0" y="0"/>
                  <a:pt x="0" y="0"/>
                </a:cubicBezTo>
                <a:cubicBezTo>
                  <a:pt x="574" y="0"/>
                  <a:pt x="574" y="0"/>
                  <a:pt x="574" y="0"/>
                </a:cubicBezTo>
                <a:cubicBezTo>
                  <a:pt x="596" y="0"/>
                  <a:pt x="615" y="18"/>
                  <a:pt x="615" y="41"/>
                </a:cubicBezTo>
                <a:cubicBezTo>
                  <a:pt x="615" y="231"/>
                  <a:pt x="615" y="231"/>
                  <a:pt x="615" y="231"/>
                </a:cubicBezTo>
                <a:cubicBezTo>
                  <a:pt x="615" y="251"/>
                  <a:pt x="631" y="267"/>
                  <a:pt x="651" y="267"/>
                </a:cubicBezTo>
                <a:cubicBezTo>
                  <a:pt x="724" y="267"/>
                  <a:pt x="724" y="267"/>
                  <a:pt x="724" y="267"/>
                </a:cubicBezTo>
                <a:lnTo>
                  <a:pt x="724" y="272"/>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359729DB-BCA7-4A2B-8444-5FB890DC97B7}"/>
              </a:ext>
            </a:extLst>
          </p:cNvPr>
          <p:cNvSpPr>
            <a:spLocks/>
          </p:cNvSpPr>
          <p:nvPr/>
        </p:nvSpPr>
        <p:spPr bwMode="auto">
          <a:xfrm>
            <a:off x="1664894" y="3183881"/>
            <a:ext cx="3861992" cy="679753"/>
          </a:xfrm>
          <a:custGeom>
            <a:avLst/>
            <a:gdLst>
              <a:gd name="T0" fmla="*/ 856 w 856"/>
              <a:gd name="T1" fmla="*/ 184 h 184"/>
              <a:gd name="T2" fmla="*/ 449 w 856"/>
              <a:gd name="T3" fmla="*/ 184 h 184"/>
              <a:gd name="T4" fmla="*/ 408 w 856"/>
              <a:gd name="T5" fmla="*/ 144 h 184"/>
              <a:gd name="T6" fmla="*/ 408 w 856"/>
              <a:gd name="T7" fmla="*/ 41 h 184"/>
              <a:gd name="T8" fmla="*/ 372 w 856"/>
              <a:gd name="T9" fmla="*/ 4 h 184"/>
              <a:gd name="T10" fmla="*/ 0 w 856"/>
              <a:gd name="T11" fmla="*/ 4 h 184"/>
              <a:gd name="T12" fmla="*/ 0 w 856"/>
              <a:gd name="T13" fmla="*/ 0 h 184"/>
              <a:gd name="T14" fmla="*/ 372 w 856"/>
              <a:gd name="T15" fmla="*/ 0 h 184"/>
              <a:gd name="T16" fmla="*/ 412 w 856"/>
              <a:gd name="T17" fmla="*/ 41 h 184"/>
              <a:gd name="T18" fmla="*/ 412 w 856"/>
              <a:gd name="T19" fmla="*/ 144 h 184"/>
              <a:gd name="T20" fmla="*/ 449 w 856"/>
              <a:gd name="T21" fmla="*/ 180 h 184"/>
              <a:gd name="T22" fmla="*/ 856 w 856"/>
              <a:gd name="T23" fmla="*/ 180 h 184"/>
              <a:gd name="T24" fmla="*/ 856 w 856"/>
              <a:gd name="T2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6" h="184">
                <a:moveTo>
                  <a:pt x="856" y="184"/>
                </a:moveTo>
                <a:cubicBezTo>
                  <a:pt x="449" y="184"/>
                  <a:pt x="449" y="184"/>
                  <a:pt x="449" y="184"/>
                </a:cubicBezTo>
                <a:cubicBezTo>
                  <a:pt x="426" y="184"/>
                  <a:pt x="408" y="166"/>
                  <a:pt x="408" y="144"/>
                </a:cubicBezTo>
                <a:cubicBezTo>
                  <a:pt x="408" y="41"/>
                  <a:pt x="408" y="41"/>
                  <a:pt x="408" y="41"/>
                </a:cubicBezTo>
                <a:cubicBezTo>
                  <a:pt x="408" y="21"/>
                  <a:pt x="392" y="4"/>
                  <a:pt x="372" y="4"/>
                </a:cubicBezTo>
                <a:cubicBezTo>
                  <a:pt x="0" y="4"/>
                  <a:pt x="0" y="4"/>
                  <a:pt x="0" y="4"/>
                </a:cubicBezTo>
                <a:cubicBezTo>
                  <a:pt x="0" y="0"/>
                  <a:pt x="0" y="0"/>
                  <a:pt x="0" y="0"/>
                </a:cubicBezTo>
                <a:cubicBezTo>
                  <a:pt x="372" y="0"/>
                  <a:pt x="372" y="0"/>
                  <a:pt x="372" y="0"/>
                </a:cubicBezTo>
                <a:cubicBezTo>
                  <a:pt x="394" y="0"/>
                  <a:pt x="412" y="18"/>
                  <a:pt x="412" y="41"/>
                </a:cubicBezTo>
                <a:cubicBezTo>
                  <a:pt x="412" y="144"/>
                  <a:pt x="412" y="144"/>
                  <a:pt x="412" y="144"/>
                </a:cubicBezTo>
                <a:cubicBezTo>
                  <a:pt x="412" y="164"/>
                  <a:pt x="429" y="180"/>
                  <a:pt x="449" y="180"/>
                </a:cubicBezTo>
                <a:cubicBezTo>
                  <a:pt x="856" y="180"/>
                  <a:pt x="856" y="180"/>
                  <a:pt x="856" y="180"/>
                </a:cubicBezTo>
                <a:lnTo>
                  <a:pt x="856" y="184"/>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
            <a:extLst>
              <a:ext uri="{FF2B5EF4-FFF2-40B4-BE49-F238E27FC236}">
                <a16:creationId xmlns:a16="http://schemas.microsoft.com/office/drawing/2014/main" id="{7EC2C30C-E3DF-4623-A928-E47D1A3488C7}"/>
              </a:ext>
            </a:extLst>
          </p:cNvPr>
          <p:cNvSpPr>
            <a:spLocks/>
          </p:cNvSpPr>
          <p:nvPr/>
        </p:nvSpPr>
        <p:spPr bwMode="auto">
          <a:xfrm rot="10800000">
            <a:off x="7969360" y="3848897"/>
            <a:ext cx="2636249" cy="1514110"/>
          </a:xfrm>
          <a:custGeom>
            <a:avLst/>
            <a:gdLst>
              <a:gd name="T0" fmla="*/ 584 w 584"/>
              <a:gd name="T1" fmla="*/ 674 h 674"/>
              <a:gd name="T2" fmla="*/ 191 w 584"/>
              <a:gd name="T3" fmla="*/ 674 h 674"/>
              <a:gd name="T4" fmla="*/ 151 w 584"/>
              <a:gd name="T5" fmla="*/ 633 h 674"/>
              <a:gd name="T6" fmla="*/ 151 w 584"/>
              <a:gd name="T7" fmla="*/ 41 h 674"/>
              <a:gd name="T8" fmla="*/ 115 w 584"/>
              <a:gd name="T9" fmla="*/ 4 h 674"/>
              <a:gd name="T10" fmla="*/ 0 w 584"/>
              <a:gd name="T11" fmla="*/ 4 h 674"/>
              <a:gd name="T12" fmla="*/ 0 w 584"/>
              <a:gd name="T13" fmla="*/ 0 h 674"/>
              <a:gd name="T14" fmla="*/ 115 w 584"/>
              <a:gd name="T15" fmla="*/ 0 h 674"/>
              <a:gd name="T16" fmla="*/ 155 w 584"/>
              <a:gd name="T17" fmla="*/ 41 h 674"/>
              <a:gd name="T18" fmla="*/ 155 w 584"/>
              <a:gd name="T19" fmla="*/ 633 h 674"/>
              <a:gd name="T20" fmla="*/ 191 w 584"/>
              <a:gd name="T21" fmla="*/ 669 h 674"/>
              <a:gd name="T22" fmla="*/ 584 w 584"/>
              <a:gd name="T23" fmla="*/ 669 h 674"/>
              <a:gd name="T24" fmla="*/ 584 w 584"/>
              <a:gd name="T25"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674">
                <a:moveTo>
                  <a:pt x="584" y="674"/>
                </a:moveTo>
                <a:cubicBezTo>
                  <a:pt x="191" y="674"/>
                  <a:pt x="191" y="674"/>
                  <a:pt x="191" y="674"/>
                </a:cubicBezTo>
                <a:cubicBezTo>
                  <a:pt x="169" y="674"/>
                  <a:pt x="151" y="655"/>
                  <a:pt x="151" y="633"/>
                </a:cubicBezTo>
                <a:cubicBezTo>
                  <a:pt x="151" y="41"/>
                  <a:pt x="151" y="41"/>
                  <a:pt x="151" y="41"/>
                </a:cubicBezTo>
                <a:cubicBezTo>
                  <a:pt x="151" y="21"/>
                  <a:pt x="135" y="4"/>
                  <a:pt x="115" y="4"/>
                </a:cubicBezTo>
                <a:cubicBezTo>
                  <a:pt x="0" y="4"/>
                  <a:pt x="0" y="4"/>
                  <a:pt x="0" y="4"/>
                </a:cubicBezTo>
                <a:cubicBezTo>
                  <a:pt x="0" y="0"/>
                  <a:pt x="0" y="0"/>
                  <a:pt x="0" y="0"/>
                </a:cubicBezTo>
                <a:cubicBezTo>
                  <a:pt x="115" y="0"/>
                  <a:pt x="115" y="0"/>
                  <a:pt x="115" y="0"/>
                </a:cubicBezTo>
                <a:cubicBezTo>
                  <a:pt x="137" y="0"/>
                  <a:pt x="155" y="18"/>
                  <a:pt x="155" y="41"/>
                </a:cubicBezTo>
                <a:cubicBezTo>
                  <a:pt x="155" y="633"/>
                  <a:pt x="155" y="633"/>
                  <a:pt x="155" y="633"/>
                </a:cubicBezTo>
                <a:cubicBezTo>
                  <a:pt x="155" y="653"/>
                  <a:pt x="172" y="669"/>
                  <a:pt x="191" y="669"/>
                </a:cubicBezTo>
                <a:cubicBezTo>
                  <a:pt x="584" y="669"/>
                  <a:pt x="584" y="669"/>
                  <a:pt x="584" y="669"/>
                </a:cubicBezTo>
                <a:lnTo>
                  <a:pt x="584" y="674"/>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379DFFAE-DE4D-4D5E-911E-5239FB1E03FD}"/>
              </a:ext>
            </a:extLst>
          </p:cNvPr>
          <p:cNvSpPr>
            <a:spLocks/>
          </p:cNvSpPr>
          <p:nvPr/>
        </p:nvSpPr>
        <p:spPr bwMode="auto">
          <a:xfrm>
            <a:off x="6543083" y="4136272"/>
            <a:ext cx="1137870" cy="637383"/>
          </a:xfrm>
          <a:custGeom>
            <a:avLst/>
            <a:gdLst>
              <a:gd name="T0" fmla="*/ 252 w 252"/>
              <a:gd name="T1" fmla="*/ 173 h 173"/>
              <a:gd name="T2" fmla="*/ 41 w 252"/>
              <a:gd name="T3" fmla="*/ 173 h 173"/>
              <a:gd name="T4" fmla="*/ 0 w 252"/>
              <a:gd name="T5" fmla="*/ 133 h 173"/>
              <a:gd name="T6" fmla="*/ 0 w 252"/>
              <a:gd name="T7" fmla="*/ 0 h 173"/>
              <a:gd name="T8" fmla="*/ 5 w 252"/>
              <a:gd name="T9" fmla="*/ 0 h 173"/>
              <a:gd name="T10" fmla="*/ 5 w 252"/>
              <a:gd name="T11" fmla="*/ 133 h 173"/>
              <a:gd name="T12" fmla="*/ 41 w 252"/>
              <a:gd name="T13" fmla="*/ 169 h 173"/>
              <a:gd name="T14" fmla="*/ 252 w 252"/>
              <a:gd name="T15" fmla="*/ 169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73">
                <a:moveTo>
                  <a:pt x="252" y="173"/>
                </a:moveTo>
                <a:cubicBezTo>
                  <a:pt x="41" y="173"/>
                  <a:pt x="41" y="173"/>
                  <a:pt x="41" y="173"/>
                </a:cubicBezTo>
                <a:cubicBezTo>
                  <a:pt x="19" y="173"/>
                  <a:pt x="0" y="155"/>
                  <a:pt x="0" y="133"/>
                </a:cubicBezTo>
                <a:cubicBezTo>
                  <a:pt x="0" y="0"/>
                  <a:pt x="0" y="0"/>
                  <a:pt x="0" y="0"/>
                </a:cubicBezTo>
                <a:cubicBezTo>
                  <a:pt x="5" y="0"/>
                  <a:pt x="5" y="0"/>
                  <a:pt x="5" y="0"/>
                </a:cubicBezTo>
                <a:cubicBezTo>
                  <a:pt x="5" y="133"/>
                  <a:pt x="5" y="133"/>
                  <a:pt x="5" y="133"/>
                </a:cubicBezTo>
                <a:cubicBezTo>
                  <a:pt x="5" y="153"/>
                  <a:pt x="21" y="169"/>
                  <a:pt x="41" y="169"/>
                </a:cubicBezTo>
                <a:cubicBezTo>
                  <a:pt x="252" y="169"/>
                  <a:pt x="252" y="169"/>
                  <a:pt x="252" y="169"/>
                </a:cubicBezTo>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9">
            <a:extLst>
              <a:ext uri="{FF2B5EF4-FFF2-40B4-BE49-F238E27FC236}">
                <a16:creationId xmlns:a16="http://schemas.microsoft.com/office/drawing/2014/main" id="{EAF48750-403E-42FA-9520-5C6DA0ED3152}"/>
              </a:ext>
            </a:extLst>
          </p:cNvPr>
          <p:cNvSpPr>
            <a:spLocks/>
          </p:cNvSpPr>
          <p:nvPr/>
        </p:nvSpPr>
        <p:spPr bwMode="auto">
          <a:xfrm>
            <a:off x="7137930" y="4761980"/>
            <a:ext cx="993665" cy="1337399"/>
          </a:xfrm>
          <a:custGeom>
            <a:avLst/>
            <a:gdLst>
              <a:gd name="T0" fmla="*/ 220 w 220"/>
              <a:gd name="T1" fmla="*/ 362 h 362"/>
              <a:gd name="T2" fmla="*/ 216 w 220"/>
              <a:gd name="T3" fmla="*/ 362 h 362"/>
              <a:gd name="T4" fmla="*/ 216 w 220"/>
              <a:gd name="T5" fmla="*/ 40 h 362"/>
              <a:gd name="T6" fmla="*/ 180 w 220"/>
              <a:gd name="T7" fmla="*/ 4 h 362"/>
              <a:gd name="T8" fmla="*/ 0 w 220"/>
              <a:gd name="T9" fmla="*/ 4 h 362"/>
              <a:gd name="T10" fmla="*/ 0 w 220"/>
              <a:gd name="T11" fmla="*/ 0 h 362"/>
              <a:gd name="T12" fmla="*/ 180 w 220"/>
              <a:gd name="T13" fmla="*/ 0 h 362"/>
              <a:gd name="T14" fmla="*/ 220 w 220"/>
              <a:gd name="T15" fmla="*/ 40 h 362"/>
              <a:gd name="T16" fmla="*/ 220 w 22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362">
                <a:moveTo>
                  <a:pt x="220" y="362"/>
                </a:moveTo>
                <a:cubicBezTo>
                  <a:pt x="216" y="362"/>
                  <a:pt x="216" y="362"/>
                  <a:pt x="216" y="362"/>
                </a:cubicBezTo>
                <a:cubicBezTo>
                  <a:pt x="216" y="40"/>
                  <a:pt x="216" y="40"/>
                  <a:pt x="216" y="40"/>
                </a:cubicBezTo>
                <a:cubicBezTo>
                  <a:pt x="216" y="20"/>
                  <a:pt x="200" y="4"/>
                  <a:pt x="180" y="4"/>
                </a:cubicBezTo>
                <a:cubicBezTo>
                  <a:pt x="0" y="4"/>
                  <a:pt x="0" y="4"/>
                  <a:pt x="0" y="4"/>
                </a:cubicBezTo>
                <a:cubicBezTo>
                  <a:pt x="0" y="0"/>
                  <a:pt x="0" y="0"/>
                  <a:pt x="0" y="0"/>
                </a:cubicBezTo>
                <a:cubicBezTo>
                  <a:pt x="180" y="0"/>
                  <a:pt x="180" y="0"/>
                  <a:pt x="180" y="0"/>
                </a:cubicBezTo>
                <a:cubicBezTo>
                  <a:pt x="202" y="0"/>
                  <a:pt x="220" y="18"/>
                  <a:pt x="220" y="40"/>
                </a:cubicBezTo>
                <a:lnTo>
                  <a:pt x="220" y="362"/>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0">
            <a:extLst>
              <a:ext uri="{FF2B5EF4-FFF2-40B4-BE49-F238E27FC236}">
                <a16:creationId xmlns:a16="http://schemas.microsoft.com/office/drawing/2014/main" id="{576442CB-7EF7-4C97-96D6-52E179B53A77}"/>
              </a:ext>
            </a:extLst>
          </p:cNvPr>
          <p:cNvSpPr>
            <a:spLocks/>
          </p:cNvSpPr>
          <p:nvPr/>
        </p:nvSpPr>
        <p:spPr bwMode="auto">
          <a:xfrm>
            <a:off x="2385920" y="4206273"/>
            <a:ext cx="4179695" cy="827125"/>
          </a:xfrm>
          <a:custGeom>
            <a:avLst/>
            <a:gdLst>
              <a:gd name="T0" fmla="*/ 4 w 926"/>
              <a:gd name="T1" fmla="*/ 184 h 224"/>
              <a:gd name="T2" fmla="*/ 40 w 926"/>
              <a:gd name="T3" fmla="*/ 220 h 224"/>
              <a:gd name="T4" fmla="*/ 322 w 926"/>
              <a:gd name="T5" fmla="*/ 220 h 224"/>
              <a:gd name="T6" fmla="*/ 359 w 926"/>
              <a:gd name="T7" fmla="*/ 184 h 224"/>
              <a:gd name="T8" fmla="*/ 359 w 926"/>
              <a:gd name="T9" fmla="*/ 97 h 224"/>
              <a:gd name="T10" fmla="*/ 399 w 926"/>
              <a:gd name="T11" fmla="*/ 57 h 224"/>
              <a:gd name="T12" fmla="*/ 885 w 926"/>
              <a:gd name="T13" fmla="*/ 57 h 224"/>
              <a:gd name="T14" fmla="*/ 921 w 926"/>
              <a:gd name="T15" fmla="*/ 21 h 224"/>
              <a:gd name="T16" fmla="*/ 921 w 926"/>
              <a:gd name="T17" fmla="*/ 0 h 224"/>
              <a:gd name="T18" fmla="*/ 926 w 926"/>
              <a:gd name="T19" fmla="*/ 0 h 224"/>
              <a:gd name="T20" fmla="*/ 926 w 926"/>
              <a:gd name="T21" fmla="*/ 21 h 224"/>
              <a:gd name="T22" fmla="*/ 885 w 926"/>
              <a:gd name="T23" fmla="*/ 61 h 224"/>
              <a:gd name="T24" fmla="*/ 399 w 926"/>
              <a:gd name="T25" fmla="*/ 61 h 224"/>
              <a:gd name="T26" fmla="*/ 363 w 926"/>
              <a:gd name="T27" fmla="*/ 97 h 224"/>
              <a:gd name="T28" fmla="*/ 363 w 926"/>
              <a:gd name="T29" fmla="*/ 184 h 224"/>
              <a:gd name="T30" fmla="*/ 322 w 926"/>
              <a:gd name="T31" fmla="*/ 224 h 224"/>
              <a:gd name="T32" fmla="*/ 40 w 926"/>
              <a:gd name="T33" fmla="*/ 224 h 224"/>
              <a:gd name="T34" fmla="*/ 0 w 926"/>
              <a:gd name="T35"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224">
                <a:moveTo>
                  <a:pt x="4" y="184"/>
                </a:moveTo>
                <a:cubicBezTo>
                  <a:pt x="4" y="204"/>
                  <a:pt x="20" y="220"/>
                  <a:pt x="40" y="220"/>
                </a:cubicBezTo>
                <a:cubicBezTo>
                  <a:pt x="322" y="220"/>
                  <a:pt x="322" y="220"/>
                  <a:pt x="322" y="220"/>
                </a:cubicBezTo>
                <a:cubicBezTo>
                  <a:pt x="342" y="220"/>
                  <a:pt x="359" y="204"/>
                  <a:pt x="359" y="184"/>
                </a:cubicBezTo>
                <a:cubicBezTo>
                  <a:pt x="359" y="97"/>
                  <a:pt x="359" y="97"/>
                  <a:pt x="359" y="97"/>
                </a:cubicBezTo>
                <a:cubicBezTo>
                  <a:pt x="359" y="75"/>
                  <a:pt x="377" y="57"/>
                  <a:pt x="399" y="57"/>
                </a:cubicBezTo>
                <a:cubicBezTo>
                  <a:pt x="885" y="57"/>
                  <a:pt x="885" y="57"/>
                  <a:pt x="885" y="57"/>
                </a:cubicBezTo>
                <a:cubicBezTo>
                  <a:pt x="905" y="57"/>
                  <a:pt x="921" y="41"/>
                  <a:pt x="921" y="21"/>
                </a:cubicBezTo>
                <a:cubicBezTo>
                  <a:pt x="921" y="0"/>
                  <a:pt x="921" y="0"/>
                  <a:pt x="921" y="0"/>
                </a:cubicBezTo>
                <a:cubicBezTo>
                  <a:pt x="926" y="0"/>
                  <a:pt x="926" y="0"/>
                  <a:pt x="926" y="0"/>
                </a:cubicBezTo>
                <a:cubicBezTo>
                  <a:pt x="926" y="21"/>
                  <a:pt x="926" y="21"/>
                  <a:pt x="926" y="21"/>
                </a:cubicBezTo>
                <a:cubicBezTo>
                  <a:pt x="926" y="43"/>
                  <a:pt x="907" y="61"/>
                  <a:pt x="885" y="61"/>
                </a:cubicBezTo>
                <a:cubicBezTo>
                  <a:pt x="399" y="61"/>
                  <a:pt x="399" y="61"/>
                  <a:pt x="399" y="61"/>
                </a:cubicBezTo>
                <a:cubicBezTo>
                  <a:pt x="379" y="61"/>
                  <a:pt x="363" y="77"/>
                  <a:pt x="363" y="97"/>
                </a:cubicBezTo>
                <a:cubicBezTo>
                  <a:pt x="363" y="184"/>
                  <a:pt x="363" y="184"/>
                  <a:pt x="363" y="184"/>
                </a:cubicBezTo>
                <a:cubicBezTo>
                  <a:pt x="363" y="206"/>
                  <a:pt x="344" y="224"/>
                  <a:pt x="322" y="224"/>
                </a:cubicBezTo>
                <a:cubicBezTo>
                  <a:pt x="40" y="224"/>
                  <a:pt x="40" y="224"/>
                  <a:pt x="40" y="224"/>
                </a:cubicBezTo>
                <a:cubicBezTo>
                  <a:pt x="18" y="224"/>
                  <a:pt x="0" y="206"/>
                  <a:pt x="0" y="184"/>
                </a:cubicBezTo>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
            <a:extLst>
              <a:ext uri="{FF2B5EF4-FFF2-40B4-BE49-F238E27FC236}">
                <a16:creationId xmlns:a16="http://schemas.microsoft.com/office/drawing/2014/main" id="{66331E2A-D1E5-4F5B-8F45-E19EAEE08355}"/>
              </a:ext>
            </a:extLst>
          </p:cNvPr>
          <p:cNvSpPr>
            <a:spLocks/>
          </p:cNvSpPr>
          <p:nvPr/>
        </p:nvSpPr>
        <p:spPr bwMode="auto">
          <a:xfrm>
            <a:off x="4742775" y="4416280"/>
            <a:ext cx="725531" cy="1807805"/>
          </a:xfrm>
          <a:custGeom>
            <a:avLst/>
            <a:gdLst>
              <a:gd name="T0" fmla="*/ 0 w 120"/>
              <a:gd name="T1" fmla="*/ 680 h 684"/>
              <a:gd name="T2" fmla="*/ 36 w 120"/>
              <a:gd name="T3" fmla="*/ 644 h 684"/>
              <a:gd name="T4" fmla="*/ 36 w 120"/>
              <a:gd name="T5" fmla="*/ 40 h 684"/>
              <a:gd name="T6" fmla="*/ 76 w 120"/>
              <a:gd name="T7" fmla="*/ 0 h 684"/>
              <a:gd name="T8" fmla="*/ 120 w 120"/>
              <a:gd name="T9" fmla="*/ 0 h 684"/>
              <a:gd name="T10" fmla="*/ 120 w 120"/>
              <a:gd name="T11" fmla="*/ 4 h 684"/>
              <a:gd name="T12" fmla="*/ 76 w 120"/>
              <a:gd name="T13" fmla="*/ 4 h 684"/>
              <a:gd name="T14" fmla="*/ 40 w 120"/>
              <a:gd name="T15" fmla="*/ 40 h 684"/>
              <a:gd name="T16" fmla="*/ 40 w 120"/>
              <a:gd name="T17" fmla="*/ 644 h 684"/>
              <a:gd name="T18" fmla="*/ 0 w 120"/>
              <a:gd name="T19"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84">
                <a:moveTo>
                  <a:pt x="0" y="680"/>
                </a:moveTo>
                <a:cubicBezTo>
                  <a:pt x="20" y="680"/>
                  <a:pt x="36" y="664"/>
                  <a:pt x="36" y="644"/>
                </a:cubicBezTo>
                <a:cubicBezTo>
                  <a:pt x="36" y="40"/>
                  <a:pt x="36" y="40"/>
                  <a:pt x="36" y="40"/>
                </a:cubicBezTo>
                <a:cubicBezTo>
                  <a:pt x="36" y="18"/>
                  <a:pt x="54" y="0"/>
                  <a:pt x="76" y="0"/>
                </a:cubicBezTo>
                <a:cubicBezTo>
                  <a:pt x="120" y="0"/>
                  <a:pt x="120" y="0"/>
                  <a:pt x="120" y="0"/>
                </a:cubicBezTo>
                <a:cubicBezTo>
                  <a:pt x="120" y="4"/>
                  <a:pt x="120" y="4"/>
                  <a:pt x="120" y="4"/>
                </a:cubicBezTo>
                <a:cubicBezTo>
                  <a:pt x="76" y="4"/>
                  <a:pt x="76" y="4"/>
                  <a:pt x="76" y="4"/>
                </a:cubicBezTo>
                <a:cubicBezTo>
                  <a:pt x="56" y="4"/>
                  <a:pt x="40" y="20"/>
                  <a:pt x="40" y="40"/>
                </a:cubicBezTo>
                <a:cubicBezTo>
                  <a:pt x="40" y="644"/>
                  <a:pt x="40" y="644"/>
                  <a:pt x="40" y="644"/>
                </a:cubicBezTo>
                <a:cubicBezTo>
                  <a:pt x="40" y="666"/>
                  <a:pt x="22" y="684"/>
                  <a:pt x="0" y="684"/>
                </a:cubicBezTo>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2">
            <a:extLst>
              <a:ext uri="{FF2B5EF4-FFF2-40B4-BE49-F238E27FC236}">
                <a16:creationId xmlns:a16="http://schemas.microsoft.com/office/drawing/2014/main" id="{606E027E-8225-4450-95FA-6DF5AED52A18}"/>
              </a:ext>
            </a:extLst>
          </p:cNvPr>
          <p:cNvSpPr>
            <a:spLocks/>
          </p:cNvSpPr>
          <p:nvPr/>
        </p:nvSpPr>
        <p:spPr bwMode="auto">
          <a:xfrm>
            <a:off x="4751786" y="1999381"/>
            <a:ext cx="405577" cy="1864254"/>
          </a:xfrm>
          <a:custGeom>
            <a:avLst/>
            <a:gdLst>
              <a:gd name="T0" fmla="*/ 90 w 90"/>
              <a:gd name="T1" fmla="*/ 505 h 505"/>
              <a:gd name="T2" fmla="*/ 40 w 90"/>
              <a:gd name="T3" fmla="*/ 505 h 505"/>
              <a:gd name="T4" fmla="*/ 0 w 90"/>
              <a:gd name="T5" fmla="*/ 465 h 505"/>
              <a:gd name="T6" fmla="*/ 0 w 90"/>
              <a:gd name="T7" fmla="*/ 0 h 505"/>
              <a:gd name="T8" fmla="*/ 4 w 90"/>
              <a:gd name="T9" fmla="*/ 0 h 505"/>
              <a:gd name="T10" fmla="*/ 4 w 90"/>
              <a:gd name="T11" fmla="*/ 465 h 505"/>
              <a:gd name="T12" fmla="*/ 40 w 90"/>
              <a:gd name="T13" fmla="*/ 501 h 505"/>
              <a:gd name="T14" fmla="*/ 90 w 90"/>
              <a:gd name="T15" fmla="*/ 501 h 505"/>
              <a:gd name="T16" fmla="*/ 90 w 90"/>
              <a:gd name="T17"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505">
                <a:moveTo>
                  <a:pt x="90" y="505"/>
                </a:moveTo>
                <a:cubicBezTo>
                  <a:pt x="40" y="505"/>
                  <a:pt x="40" y="505"/>
                  <a:pt x="40" y="505"/>
                </a:cubicBezTo>
                <a:cubicBezTo>
                  <a:pt x="18" y="505"/>
                  <a:pt x="0" y="487"/>
                  <a:pt x="0" y="465"/>
                </a:cubicBezTo>
                <a:cubicBezTo>
                  <a:pt x="0" y="0"/>
                  <a:pt x="0" y="0"/>
                  <a:pt x="0" y="0"/>
                </a:cubicBezTo>
                <a:cubicBezTo>
                  <a:pt x="4" y="0"/>
                  <a:pt x="4" y="0"/>
                  <a:pt x="4" y="0"/>
                </a:cubicBezTo>
                <a:cubicBezTo>
                  <a:pt x="4" y="465"/>
                  <a:pt x="4" y="465"/>
                  <a:pt x="4" y="465"/>
                </a:cubicBezTo>
                <a:cubicBezTo>
                  <a:pt x="4" y="485"/>
                  <a:pt x="20" y="501"/>
                  <a:pt x="40" y="501"/>
                </a:cubicBezTo>
                <a:cubicBezTo>
                  <a:pt x="90" y="501"/>
                  <a:pt x="90" y="501"/>
                  <a:pt x="90" y="501"/>
                </a:cubicBezTo>
                <a:lnTo>
                  <a:pt x="90" y="505"/>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3">
            <a:extLst>
              <a:ext uri="{FF2B5EF4-FFF2-40B4-BE49-F238E27FC236}">
                <a16:creationId xmlns:a16="http://schemas.microsoft.com/office/drawing/2014/main" id="{32B872A6-D57E-470E-9222-E75BEED3D141}"/>
              </a:ext>
            </a:extLst>
          </p:cNvPr>
          <p:cNvSpPr>
            <a:spLocks/>
          </p:cNvSpPr>
          <p:nvPr/>
        </p:nvSpPr>
        <p:spPr bwMode="auto">
          <a:xfrm>
            <a:off x="2604482" y="1597793"/>
            <a:ext cx="2165331" cy="1003970"/>
          </a:xfrm>
          <a:custGeom>
            <a:avLst/>
            <a:gdLst>
              <a:gd name="T0" fmla="*/ 480 w 480"/>
              <a:gd name="T1" fmla="*/ 272 h 272"/>
              <a:gd name="T2" fmla="*/ 476 w 480"/>
              <a:gd name="T3" fmla="*/ 272 h 272"/>
              <a:gd name="T4" fmla="*/ 476 w 480"/>
              <a:gd name="T5" fmla="*/ 241 h 272"/>
              <a:gd name="T6" fmla="*/ 440 w 480"/>
              <a:gd name="T7" fmla="*/ 204 h 272"/>
              <a:gd name="T8" fmla="*/ 41 w 480"/>
              <a:gd name="T9" fmla="*/ 204 h 272"/>
              <a:gd name="T10" fmla="*/ 0 w 480"/>
              <a:gd name="T11" fmla="*/ 164 h 272"/>
              <a:gd name="T12" fmla="*/ 0 w 480"/>
              <a:gd name="T13" fmla="*/ 0 h 272"/>
              <a:gd name="T14" fmla="*/ 4 w 480"/>
              <a:gd name="T15" fmla="*/ 0 h 272"/>
              <a:gd name="T16" fmla="*/ 4 w 480"/>
              <a:gd name="T17" fmla="*/ 164 h 272"/>
              <a:gd name="T18" fmla="*/ 41 w 480"/>
              <a:gd name="T19" fmla="*/ 200 h 272"/>
              <a:gd name="T20" fmla="*/ 440 w 480"/>
              <a:gd name="T21" fmla="*/ 200 h 272"/>
              <a:gd name="T22" fmla="*/ 480 w 480"/>
              <a:gd name="T23" fmla="*/ 241 h 272"/>
              <a:gd name="T24" fmla="*/ 480 w 480"/>
              <a:gd name="T25"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272">
                <a:moveTo>
                  <a:pt x="480" y="272"/>
                </a:moveTo>
                <a:cubicBezTo>
                  <a:pt x="476" y="272"/>
                  <a:pt x="476" y="272"/>
                  <a:pt x="476" y="272"/>
                </a:cubicBezTo>
                <a:cubicBezTo>
                  <a:pt x="476" y="241"/>
                  <a:pt x="476" y="241"/>
                  <a:pt x="476" y="241"/>
                </a:cubicBezTo>
                <a:cubicBezTo>
                  <a:pt x="476" y="221"/>
                  <a:pt x="460" y="204"/>
                  <a:pt x="440" y="204"/>
                </a:cubicBezTo>
                <a:cubicBezTo>
                  <a:pt x="41" y="204"/>
                  <a:pt x="41" y="204"/>
                  <a:pt x="41" y="204"/>
                </a:cubicBezTo>
                <a:cubicBezTo>
                  <a:pt x="18" y="204"/>
                  <a:pt x="0" y="186"/>
                  <a:pt x="0" y="164"/>
                </a:cubicBezTo>
                <a:cubicBezTo>
                  <a:pt x="0" y="0"/>
                  <a:pt x="0" y="0"/>
                  <a:pt x="0" y="0"/>
                </a:cubicBezTo>
                <a:cubicBezTo>
                  <a:pt x="4" y="0"/>
                  <a:pt x="4" y="0"/>
                  <a:pt x="4" y="0"/>
                </a:cubicBezTo>
                <a:cubicBezTo>
                  <a:pt x="4" y="164"/>
                  <a:pt x="4" y="164"/>
                  <a:pt x="4" y="164"/>
                </a:cubicBezTo>
                <a:cubicBezTo>
                  <a:pt x="4" y="184"/>
                  <a:pt x="21" y="200"/>
                  <a:pt x="41" y="200"/>
                </a:cubicBezTo>
                <a:cubicBezTo>
                  <a:pt x="440" y="200"/>
                  <a:pt x="440" y="200"/>
                  <a:pt x="440" y="200"/>
                </a:cubicBezTo>
                <a:cubicBezTo>
                  <a:pt x="462" y="200"/>
                  <a:pt x="480" y="218"/>
                  <a:pt x="480" y="241"/>
                </a:cubicBezTo>
                <a:lnTo>
                  <a:pt x="480" y="272"/>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4">
            <a:extLst>
              <a:ext uri="{FF2B5EF4-FFF2-40B4-BE49-F238E27FC236}">
                <a16:creationId xmlns:a16="http://schemas.microsoft.com/office/drawing/2014/main" id="{87EE4C2B-B7F0-44E9-B370-14E784BE5308}"/>
              </a:ext>
            </a:extLst>
          </p:cNvPr>
          <p:cNvSpPr>
            <a:spLocks/>
          </p:cNvSpPr>
          <p:nvPr/>
        </p:nvSpPr>
        <p:spPr bwMode="auto">
          <a:xfrm>
            <a:off x="6520551" y="2187280"/>
            <a:ext cx="2942686" cy="1370558"/>
          </a:xfrm>
          <a:custGeom>
            <a:avLst/>
            <a:gdLst>
              <a:gd name="T0" fmla="*/ 4 w 652"/>
              <a:gd name="T1" fmla="*/ 371 h 371"/>
              <a:gd name="T2" fmla="*/ 0 w 652"/>
              <a:gd name="T3" fmla="*/ 371 h 371"/>
              <a:gd name="T4" fmla="*/ 0 w 652"/>
              <a:gd name="T5" fmla="*/ 272 h 371"/>
              <a:gd name="T6" fmla="*/ 40 w 652"/>
              <a:gd name="T7" fmla="*/ 231 h 371"/>
              <a:gd name="T8" fmla="*/ 612 w 652"/>
              <a:gd name="T9" fmla="*/ 231 h 371"/>
              <a:gd name="T10" fmla="*/ 648 w 652"/>
              <a:gd name="T11" fmla="*/ 195 h 371"/>
              <a:gd name="T12" fmla="*/ 648 w 652"/>
              <a:gd name="T13" fmla="*/ 0 h 371"/>
              <a:gd name="T14" fmla="*/ 652 w 652"/>
              <a:gd name="T15" fmla="*/ 0 h 371"/>
              <a:gd name="T16" fmla="*/ 652 w 652"/>
              <a:gd name="T17" fmla="*/ 195 h 371"/>
              <a:gd name="T18" fmla="*/ 612 w 652"/>
              <a:gd name="T19" fmla="*/ 235 h 371"/>
              <a:gd name="T20" fmla="*/ 40 w 652"/>
              <a:gd name="T21" fmla="*/ 235 h 371"/>
              <a:gd name="T22" fmla="*/ 4 w 652"/>
              <a:gd name="T23" fmla="*/ 272 h 371"/>
              <a:gd name="T24" fmla="*/ 4 w 652"/>
              <a:gd name="T25"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371">
                <a:moveTo>
                  <a:pt x="4" y="371"/>
                </a:moveTo>
                <a:cubicBezTo>
                  <a:pt x="0" y="371"/>
                  <a:pt x="0" y="371"/>
                  <a:pt x="0" y="371"/>
                </a:cubicBezTo>
                <a:cubicBezTo>
                  <a:pt x="0" y="272"/>
                  <a:pt x="0" y="272"/>
                  <a:pt x="0" y="272"/>
                </a:cubicBezTo>
                <a:cubicBezTo>
                  <a:pt x="0" y="249"/>
                  <a:pt x="18" y="231"/>
                  <a:pt x="40" y="231"/>
                </a:cubicBezTo>
                <a:cubicBezTo>
                  <a:pt x="612" y="231"/>
                  <a:pt x="612" y="231"/>
                  <a:pt x="612" y="231"/>
                </a:cubicBezTo>
                <a:cubicBezTo>
                  <a:pt x="632" y="231"/>
                  <a:pt x="648" y="215"/>
                  <a:pt x="648" y="195"/>
                </a:cubicBezTo>
                <a:cubicBezTo>
                  <a:pt x="648" y="0"/>
                  <a:pt x="648" y="0"/>
                  <a:pt x="648" y="0"/>
                </a:cubicBezTo>
                <a:cubicBezTo>
                  <a:pt x="652" y="0"/>
                  <a:pt x="652" y="0"/>
                  <a:pt x="652" y="0"/>
                </a:cubicBezTo>
                <a:cubicBezTo>
                  <a:pt x="652" y="195"/>
                  <a:pt x="652" y="195"/>
                  <a:pt x="652" y="195"/>
                </a:cubicBezTo>
                <a:cubicBezTo>
                  <a:pt x="652" y="217"/>
                  <a:pt x="634" y="235"/>
                  <a:pt x="612" y="235"/>
                </a:cubicBezTo>
                <a:cubicBezTo>
                  <a:pt x="40" y="235"/>
                  <a:pt x="40" y="235"/>
                  <a:pt x="40" y="235"/>
                </a:cubicBezTo>
                <a:cubicBezTo>
                  <a:pt x="20" y="235"/>
                  <a:pt x="4" y="252"/>
                  <a:pt x="4" y="272"/>
                </a:cubicBezTo>
                <a:lnTo>
                  <a:pt x="4" y="371"/>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15">
            <a:extLst>
              <a:ext uri="{FF2B5EF4-FFF2-40B4-BE49-F238E27FC236}">
                <a16:creationId xmlns:a16="http://schemas.microsoft.com/office/drawing/2014/main" id="{BE1A977C-0FEF-48AC-8948-A83EC1254397}"/>
              </a:ext>
            </a:extLst>
          </p:cNvPr>
          <p:cNvSpPr>
            <a:spLocks noChangeArrowheads="1"/>
          </p:cNvSpPr>
          <p:nvPr/>
        </p:nvSpPr>
        <p:spPr bwMode="auto">
          <a:xfrm>
            <a:off x="6520551" y="3449151"/>
            <a:ext cx="18025" cy="62633"/>
          </a:xfrm>
          <a:prstGeom prst="rect">
            <a:avLst/>
          </a:prstGeom>
          <a:solidFill>
            <a:srgbClr val="DD20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6">
            <a:extLst>
              <a:ext uri="{FF2B5EF4-FFF2-40B4-BE49-F238E27FC236}">
                <a16:creationId xmlns:a16="http://schemas.microsoft.com/office/drawing/2014/main" id="{A5EE3F68-DC89-4729-8D28-4C0FECA2BA8D}"/>
              </a:ext>
            </a:extLst>
          </p:cNvPr>
          <p:cNvSpPr>
            <a:spLocks/>
          </p:cNvSpPr>
          <p:nvPr/>
        </p:nvSpPr>
        <p:spPr bwMode="auto">
          <a:xfrm>
            <a:off x="6520551" y="3449151"/>
            <a:ext cx="18025" cy="62633"/>
          </a:xfrm>
          <a:custGeom>
            <a:avLst/>
            <a:gdLst>
              <a:gd name="T0" fmla="*/ 8 w 8"/>
              <a:gd name="T1" fmla="*/ 0 h 34"/>
              <a:gd name="T2" fmla="*/ 8 w 8"/>
              <a:gd name="T3" fmla="*/ 34 h 34"/>
              <a:gd name="T4" fmla="*/ 0 w 8"/>
              <a:gd name="T5" fmla="*/ 34 h 34"/>
              <a:gd name="T6" fmla="*/ 0 w 8"/>
              <a:gd name="T7" fmla="*/ 0 h 34"/>
            </a:gdLst>
            <a:ahLst/>
            <a:cxnLst>
              <a:cxn ang="0">
                <a:pos x="T0" y="T1"/>
              </a:cxn>
              <a:cxn ang="0">
                <a:pos x="T2" y="T3"/>
              </a:cxn>
              <a:cxn ang="0">
                <a:pos x="T4" y="T5"/>
              </a:cxn>
              <a:cxn ang="0">
                <a:pos x="T6" y="T7"/>
              </a:cxn>
            </a:cxnLst>
            <a:rect l="0" t="0" r="r" b="b"/>
            <a:pathLst>
              <a:path w="8" h="34">
                <a:moveTo>
                  <a:pt x="8" y="0"/>
                </a:moveTo>
                <a:lnTo>
                  <a:pt x="8" y="34"/>
                </a:lnTo>
                <a:lnTo>
                  <a:pt x="0" y="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7">
            <a:extLst>
              <a:ext uri="{FF2B5EF4-FFF2-40B4-BE49-F238E27FC236}">
                <a16:creationId xmlns:a16="http://schemas.microsoft.com/office/drawing/2014/main" id="{BDE128AB-C9DB-40F2-9FF6-557683B67ECA}"/>
              </a:ext>
            </a:extLst>
          </p:cNvPr>
          <p:cNvSpPr>
            <a:spLocks/>
          </p:cNvSpPr>
          <p:nvPr/>
        </p:nvSpPr>
        <p:spPr bwMode="auto">
          <a:xfrm>
            <a:off x="6858532" y="1450421"/>
            <a:ext cx="1552458" cy="1604511"/>
          </a:xfrm>
          <a:custGeom>
            <a:avLst/>
            <a:gdLst>
              <a:gd name="T0" fmla="*/ 90 w 344"/>
              <a:gd name="T1" fmla="*/ 435 h 435"/>
              <a:gd name="T2" fmla="*/ 0 w 344"/>
              <a:gd name="T3" fmla="*/ 435 h 435"/>
              <a:gd name="T4" fmla="*/ 0 w 344"/>
              <a:gd name="T5" fmla="*/ 431 h 435"/>
              <a:gd name="T6" fmla="*/ 90 w 344"/>
              <a:gd name="T7" fmla="*/ 431 h 435"/>
              <a:gd name="T8" fmla="*/ 126 w 344"/>
              <a:gd name="T9" fmla="*/ 395 h 435"/>
              <a:gd name="T10" fmla="*/ 126 w 344"/>
              <a:gd name="T11" fmla="*/ 223 h 435"/>
              <a:gd name="T12" fmla="*/ 166 w 344"/>
              <a:gd name="T13" fmla="*/ 183 h 435"/>
              <a:gd name="T14" fmla="*/ 303 w 344"/>
              <a:gd name="T15" fmla="*/ 183 h 435"/>
              <a:gd name="T16" fmla="*/ 340 w 344"/>
              <a:gd name="T17" fmla="*/ 147 h 435"/>
              <a:gd name="T18" fmla="*/ 340 w 344"/>
              <a:gd name="T19" fmla="*/ 0 h 435"/>
              <a:gd name="T20" fmla="*/ 344 w 344"/>
              <a:gd name="T21" fmla="*/ 0 h 435"/>
              <a:gd name="T22" fmla="*/ 344 w 344"/>
              <a:gd name="T23" fmla="*/ 147 h 435"/>
              <a:gd name="T24" fmla="*/ 303 w 344"/>
              <a:gd name="T25" fmla="*/ 187 h 435"/>
              <a:gd name="T26" fmla="*/ 166 w 344"/>
              <a:gd name="T27" fmla="*/ 187 h 435"/>
              <a:gd name="T28" fmla="*/ 130 w 344"/>
              <a:gd name="T29" fmla="*/ 223 h 435"/>
              <a:gd name="T30" fmla="*/ 130 w 344"/>
              <a:gd name="T31" fmla="*/ 395 h 435"/>
              <a:gd name="T32" fmla="*/ 90 w 344"/>
              <a:gd name="T3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435">
                <a:moveTo>
                  <a:pt x="90" y="435"/>
                </a:moveTo>
                <a:cubicBezTo>
                  <a:pt x="0" y="435"/>
                  <a:pt x="0" y="435"/>
                  <a:pt x="0" y="435"/>
                </a:cubicBezTo>
                <a:cubicBezTo>
                  <a:pt x="0" y="431"/>
                  <a:pt x="0" y="431"/>
                  <a:pt x="0" y="431"/>
                </a:cubicBezTo>
                <a:cubicBezTo>
                  <a:pt x="90" y="431"/>
                  <a:pt x="90" y="431"/>
                  <a:pt x="90" y="431"/>
                </a:cubicBezTo>
                <a:cubicBezTo>
                  <a:pt x="110" y="431"/>
                  <a:pt x="126" y="415"/>
                  <a:pt x="126" y="395"/>
                </a:cubicBezTo>
                <a:cubicBezTo>
                  <a:pt x="126" y="223"/>
                  <a:pt x="126" y="223"/>
                  <a:pt x="126" y="223"/>
                </a:cubicBezTo>
                <a:cubicBezTo>
                  <a:pt x="126" y="201"/>
                  <a:pt x="144" y="183"/>
                  <a:pt x="166" y="183"/>
                </a:cubicBezTo>
                <a:cubicBezTo>
                  <a:pt x="303" y="183"/>
                  <a:pt x="303" y="183"/>
                  <a:pt x="303" y="183"/>
                </a:cubicBezTo>
                <a:cubicBezTo>
                  <a:pt x="323" y="183"/>
                  <a:pt x="340" y="166"/>
                  <a:pt x="340" y="147"/>
                </a:cubicBezTo>
                <a:cubicBezTo>
                  <a:pt x="340" y="0"/>
                  <a:pt x="340" y="0"/>
                  <a:pt x="340" y="0"/>
                </a:cubicBezTo>
                <a:cubicBezTo>
                  <a:pt x="344" y="0"/>
                  <a:pt x="344" y="0"/>
                  <a:pt x="344" y="0"/>
                </a:cubicBezTo>
                <a:cubicBezTo>
                  <a:pt x="344" y="147"/>
                  <a:pt x="344" y="147"/>
                  <a:pt x="344" y="147"/>
                </a:cubicBezTo>
                <a:cubicBezTo>
                  <a:pt x="344" y="169"/>
                  <a:pt x="326" y="187"/>
                  <a:pt x="303" y="187"/>
                </a:cubicBezTo>
                <a:cubicBezTo>
                  <a:pt x="166" y="187"/>
                  <a:pt x="166" y="187"/>
                  <a:pt x="166" y="187"/>
                </a:cubicBezTo>
                <a:cubicBezTo>
                  <a:pt x="147" y="187"/>
                  <a:pt x="130" y="203"/>
                  <a:pt x="130" y="223"/>
                </a:cubicBezTo>
                <a:cubicBezTo>
                  <a:pt x="130" y="395"/>
                  <a:pt x="130" y="395"/>
                  <a:pt x="130" y="395"/>
                </a:cubicBezTo>
                <a:cubicBezTo>
                  <a:pt x="130" y="417"/>
                  <a:pt x="112" y="435"/>
                  <a:pt x="90" y="435"/>
                </a:cubicBez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8">
            <a:extLst>
              <a:ext uri="{FF2B5EF4-FFF2-40B4-BE49-F238E27FC236}">
                <a16:creationId xmlns:a16="http://schemas.microsoft.com/office/drawing/2014/main" id="{5465D91E-B0C3-4833-880C-8C0280C10260}"/>
              </a:ext>
            </a:extLst>
          </p:cNvPr>
          <p:cNvSpPr>
            <a:spLocks/>
          </p:cNvSpPr>
          <p:nvPr/>
        </p:nvSpPr>
        <p:spPr bwMode="auto">
          <a:xfrm>
            <a:off x="9445212" y="2194649"/>
            <a:ext cx="1408253" cy="381325"/>
          </a:xfrm>
          <a:custGeom>
            <a:avLst/>
            <a:gdLst>
              <a:gd name="T0" fmla="*/ 4 w 312"/>
              <a:gd name="T1" fmla="*/ 103 h 103"/>
              <a:gd name="T2" fmla="*/ 0 w 312"/>
              <a:gd name="T3" fmla="*/ 103 h 103"/>
              <a:gd name="T4" fmla="*/ 0 w 312"/>
              <a:gd name="T5" fmla="*/ 40 h 103"/>
              <a:gd name="T6" fmla="*/ 41 w 312"/>
              <a:gd name="T7" fmla="*/ 0 h 103"/>
              <a:gd name="T8" fmla="*/ 312 w 312"/>
              <a:gd name="T9" fmla="*/ 0 h 103"/>
              <a:gd name="T10" fmla="*/ 312 w 312"/>
              <a:gd name="T11" fmla="*/ 4 h 103"/>
              <a:gd name="T12" fmla="*/ 41 w 312"/>
              <a:gd name="T13" fmla="*/ 4 h 103"/>
              <a:gd name="T14" fmla="*/ 4 w 312"/>
              <a:gd name="T15" fmla="*/ 40 h 103"/>
              <a:gd name="T16" fmla="*/ 4 w 312"/>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103">
                <a:moveTo>
                  <a:pt x="4" y="103"/>
                </a:moveTo>
                <a:cubicBezTo>
                  <a:pt x="0" y="103"/>
                  <a:pt x="0" y="103"/>
                  <a:pt x="0" y="103"/>
                </a:cubicBezTo>
                <a:cubicBezTo>
                  <a:pt x="0" y="40"/>
                  <a:pt x="0" y="40"/>
                  <a:pt x="0" y="40"/>
                </a:cubicBezTo>
                <a:cubicBezTo>
                  <a:pt x="0" y="18"/>
                  <a:pt x="18" y="0"/>
                  <a:pt x="41" y="0"/>
                </a:cubicBezTo>
                <a:cubicBezTo>
                  <a:pt x="312" y="0"/>
                  <a:pt x="312" y="0"/>
                  <a:pt x="312" y="0"/>
                </a:cubicBezTo>
                <a:cubicBezTo>
                  <a:pt x="312" y="4"/>
                  <a:pt x="312" y="4"/>
                  <a:pt x="312" y="4"/>
                </a:cubicBezTo>
                <a:cubicBezTo>
                  <a:pt x="41" y="4"/>
                  <a:pt x="41" y="4"/>
                  <a:pt x="41" y="4"/>
                </a:cubicBezTo>
                <a:cubicBezTo>
                  <a:pt x="21" y="4"/>
                  <a:pt x="4" y="20"/>
                  <a:pt x="4" y="40"/>
                </a:cubicBezTo>
                <a:lnTo>
                  <a:pt x="4" y="103"/>
                </a:lnTo>
                <a:close/>
              </a:path>
            </a:pathLst>
          </a:custGeom>
          <a:solidFill>
            <a:srgbClr val="DD2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9">
            <a:extLst>
              <a:ext uri="{FF2B5EF4-FFF2-40B4-BE49-F238E27FC236}">
                <a16:creationId xmlns:a16="http://schemas.microsoft.com/office/drawing/2014/main" id="{C4ED4735-C066-4BCF-90E5-345CC2185411}"/>
              </a:ext>
            </a:extLst>
          </p:cNvPr>
          <p:cNvSpPr>
            <a:spLocks/>
          </p:cNvSpPr>
          <p:nvPr/>
        </p:nvSpPr>
        <p:spPr bwMode="auto">
          <a:xfrm>
            <a:off x="4630112" y="3493362"/>
            <a:ext cx="3501480" cy="727649"/>
          </a:xfrm>
          <a:custGeom>
            <a:avLst/>
            <a:gdLst>
              <a:gd name="T0" fmla="*/ 696 w 776"/>
              <a:gd name="T1" fmla="*/ 0 h 197"/>
              <a:gd name="T2" fmla="*/ 80 w 776"/>
              <a:gd name="T3" fmla="*/ 0 h 197"/>
              <a:gd name="T4" fmla="*/ 0 w 776"/>
              <a:gd name="T5" fmla="*/ 80 h 197"/>
              <a:gd name="T6" fmla="*/ 0 w 776"/>
              <a:gd name="T7" fmla="*/ 117 h 197"/>
              <a:gd name="T8" fmla="*/ 80 w 776"/>
              <a:gd name="T9" fmla="*/ 197 h 197"/>
              <a:gd name="T10" fmla="*/ 696 w 776"/>
              <a:gd name="T11" fmla="*/ 197 h 197"/>
              <a:gd name="T12" fmla="*/ 776 w 776"/>
              <a:gd name="T13" fmla="*/ 117 h 197"/>
              <a:gd name="T14" fmla="*/ 776 w 776"/>
              <a:gd name="T15" fmla="*/ 80 h 197"/>
              <a:gd name="T16" fmla="*/ 696 w 77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97">
                <a:moveTo>
                  <a:pt x="696" y="0"/>
                </a:moveTo>
                <a:cubicBezTo>
                  <a:pt x="80" y="0"/>
                  <a:pt x="80" y="0"/>
                  <a:pt x="80" y="0"/>
                </a:cubicBezTo>
                <a:cubicBezTo>
                  <a:pt x="36" y="0"/>
                  <a:pt x="0" y="36"/>
                  <a:pt x="0" y="80"/>
                </a:cubicBezTo>
                <a:cubicBezTo>
                  <a:pt x="0" y="117"/>
                  <a:pt x="0" y="117"/>
                  <a:pt x="0" y="117"/>
                </a:cubicBezTo>
                <a:cubicBezTo>
                  <a:pt x="0" y="161"/>
                  <a:pt x="36" y="197"/>
                  <a:pt x="80" y="197"/>
                </a:cubicBezTo>
                <a:cubicBezTo>
                  <a:pt x="696" y="197"/>
                  <a:pt x="696" y="197"/>
                  <a:pt x="696" y="197"/>
                </a:cubicBezTo>
                <a:cubicBezTo>
                  <a:pt x="740" y="197"/>
                  <a:pt x="776" y="161"/>
                  <a:pt x="776" y="117"/>
                </a:cubicBezTo>
                <a:cubicBezTo>
                  <a:pt x="776" y="80"/>
                  <a:pt x="776" y="80"/>
                  <a:pt x="776" y="80"/>
                </a:cubicBezTo>
                <a:cubicBezTo>
                  <a:pt x="776" y="36"/>
                  <a:pt x="740" y="0"/>
                  <a:pt x="696" y="0"/>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0">
            <a:extLst>
              <a:ext uri="{FF2B5EF4-FFF2-40B4-BE49-F238E27FC236}">
                <a16:creationId xmlns:a16="http://schemas.microsoft.com/office/drawing/2014/main" id="{DA1B7E06-F2D7-4E3D-9A42-3C09261F66DE}"/>
              </a:ext>
            </a:extLst>
          </p:cNvPr>
          <p:cNvSpPr>
            <a:spLocks/>
          </p:cNvSpPr>
          <p:nvPr/>
        </p:nvSpPr>
        <p:spPr bwMode="auto">
          <a:xfrm>
            <a:off x="4137014" y="1393497"/>
            <a:ext cx="2314042" cy="620805"/>
          </a:xfrm>
          <a:custGeom>
            <a:avLst/>
            <a:gdLst>
              <a:gd name="T0" fmla="*/ 495 w 513"/>
              <a:gd name="T1" fmla="*/ 570 h 570"/>
              <a:gd name="T2" fmla="*/ 18 w 513"/>
              <a:gd name="T3" fmla="*/ 570 h 570"/>
              <a:gd name="T4" fmla="*/ 0 w 513"/>
              <a:gd name="T5" fmla="*/ 552 h 570"/>
              <a:gd name="T6" fmla="*/ 0 w 513"/>
              <a:gd name="T7" fmla="*/ 18 h 570"/>
              <a:gd name="T8" fmla="*/ 18 w 513"/>
              <a:gd name="T9" fmla="*/ 0 h 570"/>
              <a:gd name="T10" fmla="*/ 495 w 513"/>
              <a:gd name="T11" fmla="*/ 0 h 570"/>
              <a:gd name="T12" fmla="*/ 513 w 513"/>
              <a:gd name="T13" fmla="*/ 18 h 570"/>
              <a:gd name="T14" fmla="*/ 513 w 513"/>
              <a:gd name="T15" fmla="*/ 552 h 570"/>
              <a:gd name="T16" fmla="*/ 495 w 513"/>
              <a:gd name="T17"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570">
                <a:moveTo>
                  <a:pt x="495" y="570"/>
                </a:moveTo>
                <a:cubicBezTo>
                  <a:pt x="18" y="570"/>
                  <a:pt x="18" y="570"/>
                  <a:pt x="18" y="570"/>
                </a:cubicBezTo>
                <a:cubicBezTo>
                  <a:pt x="8" y="570"/>
                  <a:pt x="0" y="562"/>
                  <a:pt x="0" y="552"/>
                </a:cubicBezTo>
                <a:cubicBezTo>
                  <a:pt x="0" y="18"/>
                  <a:pt x="0" y="18"/>
                  <a:pt x="0" y="18"/>
                </a:cubicBezTo>
                <a:cubicBezTo>
                  <a:pt x="0" y="8"/>
                  <a:pt x="8" y="0"/>
                  <a:pt x="18" y="0"/>
                </a:cubicBezTo>
                <a:cubicBezTo>
                  <a:pt x="495" y="0"/>
                  <a:pt x="495" y="0"/>
                  <a:pt x="495" y="0"/>
                </a:cubicBezTo>
                <a:cubicBezTo>
                  <a:pt x="505" y="0"/>
                  <a:pt x="513" y="8"/>
                  <a:pt x="513" y="18"/>
                </a:cubicBezTo>
                <a:cubicBezTo>
                  <a:pt x="513" y="552"/>
                  <a:pt x="513" y="552"/>
                  <a:pt x="513" y="552"/>
                </a:cubicBezTo>
                <a:cubicBezTo>
                  <a:pt x="513" y="562"/>
                  <a:pt x="505" y="570"/>
                  <a:pt x="495" y="570"/>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1">
            <a:extLst>
              <a:ext uri="{FF2B5EF4-FFF2-40B4-BE49-F238E27FC236}">
                <a16:creationId xmlns:a16="http://schemas.microsoft.com/office/drawing/2014/main" id="{A097EFA6-D57B-4085-96CB-A02A30BFC675}"/>
              </a:ext>
            </a:extLst>
          </p:cNvPr>
          <p:cNvSpPr>
            <a:spLocks/>
          </p:cNvSpPr>
          <p:nvPr/>
        </p:nvSpPr>
        <p:spPr bwMode="auto">
          <a:xfrm>
            <a:off x="1644972" y="1342247"/>
            <a:ext cx="2241940" cy="539134"/>
          </a:xfrm>
          <a:custGeom>
            <a:avLst/>
            <a:gdLst>
              <a:gd name="T0" fmla="*/ 479 w 497"/>
              <a:gd name="T1" fmla="*/ 405 h 405"/>
              <a:gd name="T2" fmla="*/ 19 w 497"/>
              <a:gd name="T3" fmla="*/ 405 h 405"/>
              <a:gd name="T4" fmla="*/ 0 w 497"/>
              <a:gd name="T5" fmla="*/ 387 h 405"/>
              <a:gd name="T6" fmla="*/ 0 w 497"/>
              <a:gd name="T7" fmla="*/ 18 h 405"/>
              <a:gd name="T8" fmla="*/ 19 w 497"/>
              <a:gd name="T9" fmla="*/ 0 h 405"/>
              <a:gd name="T10" fmla="*/ 479 w 497"/>
              <a:gd name="T11" fmla="*/ 0 h 405"/>
              <a:gd name="T12" fmla="*/ 497 w 497"/>
              <a:gd name="T13" fmla="*/ 18 h 405"/>
              <a:gd name="T14" fmla="*/ 497 w 497"/>
              <a:gd name="T15" fmla="*/ 387 h 405"/>
              <a:gd name="T16" fmla="*/ 479 w 497"/>
              <a:gd name="T17"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405">
                <a:moveTo>
                  <a:pt x="479" y="405"/>
                </a:moveTo>
                <a:cubicBezTo>
                  <a:pt x="19" y="405"/>
                  <a:pt x="19" y="405"/>
                  <a:pt x="19" y="405"/>
                </a:cubicBezTo>
                <a:cubicBezTo>
                  <a:pt x="9" y="405"/>
                  <a:pt x="0" y="397"/>
                  <a:pt x="0" y="387"/>
                </a:cubicBezTo>
                <a:cubicBezTo>
                  <a:pt x="0" y="18"/>
                  <a:pt x="0" y="18"/>
                  <a:pt x="0" y="18"/>
                </a:cubicBezTo>
                <a:cubicBezTo>
                  <a:pt x="0" y="8"/>
                  <a:pt x="9" y="0"/>
                  <a:pt x="19" y="0"/>
                </a:cubicBezTo>
                <a:cubicBezTo>
                  <a:pt x="479" y="0"/>
                  <a:pt x="479" y="0"/>
                  <a:pt x="479" y="0"/>
                </a:cubicBezTo>
                <a:cubicBezTo>
                  <a:pt x="489" y="0"/>
                  <a:pt x="497" y="8"/>
                  <a:pt x="497" y="18"/>
                </a:cubicBezTo>
                <a:cubicBezTo>
                  <a:pt x="497" y="387"/>
                  <a:pt x="497" y="387"/>
                  <a:pt x="497" y="387"/>
                </a:cubicBezTo>
                <a:cubicBezTo>
                  <a:pt x="497" y="397"/>
                  <a:pt x="489" y="405"/>
                  <a:pt x="479" y="405"/>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2">
            <a:extLst>
              <a:ext uri="{FF2B5EF4-FFF2-40B4-BE49-F238E27FC236}">
                <a16:creationId xmlns:a16="http://schemas.microsoft.com/office/drawing/2014/main" id="{E07135CA-D883-4FA7-A949-8D4922DDBD93}"/>
              </a:ext>
            </a:extLst>
          </p:cNvPr>
          <p:cNvSpPr>
            <a:spLocks/>
          </p:cNvSpPr>
          <p:nvPr/>
        </p:nvSpPr>
        <p:spPr bwMode="auto">
          <a:xfrm>
            <a:off x="1628844" y="2966509"/>
            <a:ext cx="2354600" cy="526853"/>
          </a:xfrm>
          <a:custGeom>
            <a:avLst/>
            <a:gdLst>
              <a:gd name="T0" fmla="*/ 504 w 522"/>
              <a:gd name="T1" fmla="*/ 380 h 380"/>
              <a:gd name="T2" fmla="*/ 18 w 522"/>
              <a:gd name="T3" fmla="*/ 380 h 380"/>
              <a:gd name="T4" fmla="*/ 0 w 522"/>
              <a:gd name="T5" fmla="*/ 362 h 380"/>
              <a:gd name="T6" fmla="*/ 0 w 522"/>
              <a:gd name="T7" fmla="*/ 18 h 380"/>
              <a:gd name="T8" fmla="*/ 18 w 522"/>
              <a:gd name="T9" fmla="*/ 0 h 380"/>
              <a:gd name="T10" fmla="*/ 504 w 522"/>
              <a:gd name="T11" fmla="*/ 0 h 380"/>
              <a:gd name="T12" fmla="*/ 522 w 522"/>
              <a:gd name="T13" fmla="*/ 18 h 380"/>
              <a:gd name="T14" fmla="*/ 522 w 522"/>
              <a:gd name="T15" fmla="*/ 362 h 380"/>
              <a:gd name="T16" fmla="*/ 504 w 522"/>
              <a:gd name="T17"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380">
                <a:moveTo>
                  <a:pt x="504" y="380"/>
                </a:moveTo>
                <a:cubicBezTo>
                  <a:pt x="18" y="380"/>
                  <a:pt x="18" y="380"/>
                  <a:pt x="18" y="380"/>
                </a:cubicBezTo>
                <a:cubicBezTo>
                  <a:pt x="8" y="380"/>
                  <a:pt x="0" y="372"/>
                  <a:pt x="0" y="362"/>
                </a:cubicBezTo>
                <a:cubicBezTo>
                  <a:pt x="0" y="18"/>
                  <a:pt x="0" y="18"/>
                  <a:pt x="0" y="18"/>
                </a:cubicBezTo>
                <a:cubicBezTo>
                  <a:pt x="0" y="8"/>
                  <a:pt x="8" y="0"/>
                  <a:pt x="18" y="0"/>
                </a:cubicBezTo>
                <a:cubicBezTo>
                  <a:pt x="504" y="0"/>
                  <a:pt x="504" y="0"/>
                  <a:pt x="504" y="0"/>
                </a:cubicBezTo>
                <a:cubicBezTo>
                  <a:pt x="514" y="0"/>
                  <a:pt x="522" y="8"/>
                  <a:pt x="522" y="18"/>
                </a:cubicBezTo>
                <a:cubicBezTo>
                  <a:pt x="522" y="362"/>
                  <a:pt x="522" y="362"/>
                  <a:pt x="522" y="362"/>
                </a:cubicBezTo>
                <a:cubicBezTo>
                  <a:pt x="522" y="372"/>
                  <a:pt x="514" y="380"/>
                  <a:pt x="504" y="380"/>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3">
            <a:extLst>
              <a:ext uri="{FF2B5EF4-FFF2-40B4-BE49-F238E27FC236}">
                <a16:creationId xmlns:a16="http://schemas.microsoft.com/office/drawing/2014/main" id="{D2860660-2D01-4761-94E0-FE8D87861A12}"/>
              </a:ext>
            </a:extLst>
          </p:cNvPr>
          <p:cNvSpPr>
            <a:spLocks/>
          </p:cNvSpPr>
          <p:nvPr/>
        </p:nvSpPr>
        <p:spPr bwMode="auto">
          <a:xfrm>
            <a:off x="6777418" y="1176123"/>
            <a:ext cx="2066189" cy="543253"/>
          </a:xfrm>
          <a:custGeom>
            <a:avLst/>
            <a:gdLst>
              <a:gd name="T0" fmla="*/ 440 w 458"/>
              <a:gd name="T1" fmla="*/ 332 h 332"/>
              <a:gd name="T2" fmla="*/ 18 w 458"/>
              <a:gd name="T3" fmla="*/ 332 h 332"/>
              <a:gd name="T4" fmla="*/ 0 w 458"/>
              <a:gd name="T5" fmla="*/ 314 h 332"/>
              <a:gd name="T6" fmla="*/ 0 w 458"/>
              <a:gd name="T7" fmla="*/ 18 h 332"/>
              <a:gd name="T8" fmla="*/ 18 w 458"/>
              <a:gd name="T9" fmla="*/ 0 h 332"/>
              <a:gd name="T10" fmla="*/ 440 w 458"/>
              <a:gd name="T11" fmla="*/ 0 h 332"/>
              <a:gd name="T12" fmla="*/ 458 w 458"/>
              <a:gd name="T13" fmla="*/ 18 h 332"/>
              <a:gd name="T14" fmla="*/ 458 w 458"/>
              <a:gd name="T15" fmla="*/ 314 h 332"/>
              <a:gd name="T16" fmla="*/ 440 w 458"/>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 h="332">
                <a:moveTo>
                  <a:pt x="440" y="332"/>
                </a:moveTo>
                <a:cubicBezTo>
                  <a:pt x="18" y="332"/>
                  <a:pt x="18" y="332"/>
                  <a:pt x="18" y="332"/>
                </a:cubicBezTo>
                <a:cubicBezTo>
                  <a:pt x="8" y="332"/>
                  <a:pt x="0" y="324"/>
                  <a:pt x="0" y="314"/>
                </a:cubicBezTo>
                <a:cubicBezTo>
                  <a:pt x="0" y="18"/>
                  <a:pt x="0" y="18"/>
                  <a:pt x="0" y="18"/>
                </a:cubicBezTo>
                <a:cubicBezTo>
                  <a:pt x="0" y="8"/>
                  <a:pt x="8" y="0"/>
                  <a:pt x="18" y="0"/>
                </a:cubicBezTo>
                <a:cubicBezTo>
                  <a:pt x="440" y="0"/>
                  <a:pt x="440" y="0"/>
                  <a:pt x="440" y="0"/>
                </a:cubicBezTo>
                <a:cubicBezTo>
                  <a:pt x="450" y="0"/>
                  <a:pt x="458" y="8"/>
                  <a:pt x="458" y="18"/>
                </a:cubicBezTo>
                <a:cubicBezTo>
                  <a:pt x="458" y="314"/>
                  <a:pt x="458" y="314"/>
                  <a:pt x="458" y="314"/>
                </a:cubicBezTo>
                <a:cubicBezTo>
                  <a:pt x="458" y="324"/>
                  <a:pt x="450" y="332"/>
                  <a:pt x="440" y="332"/>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4">
            <a:extLst>
              <a:ext uri="{FF2B5EF4-FFF2-40B4-BE49-F238E27FC236}">
                <a16:creationId xmlns:a16="http://schemas.microsoft.com/office/drawing/2014/main" id="{FD544370-700D-4CE3-9832-43F5BFDE0E54}"/>
              </a:ext>
            </a:extLst>
          </p:cNvPr>
          <p:cNvSpPr>
            <a:spLocks/>
          </p:cNvSpPr>
          <p:nvPr/>
        </p:nvSpPr>
        <p:spPr bwMode="auto">
          <a:xfrm>
            <a:off x="9084699" y="1999378"/>
            <a:ext cx="1831578" cy="535103"/>
          </a:xfrm>
          <a:custGeom>
            <a:avLst/>
            <a:gdLst>
              <a:gd name="T0" fmla="*/ 480 w 498"/>
              <a:gd name="T1" fmla="*/ 406 h 406"/>
              <a:gd name="T2" fmla="*/ 18 w 498"/>
              <a:gd name="T3" fmla="*/ 406 h 406"/>
              <a:gd name="T4" fmla="*/ 0 w 498"/>
              <a:gd name="T5" fmla="*/ 388 h 406"/>
              <a:gd name="T6" fmla="*/ 0 w 498"/>
              <a:gd name="T7" fmla="*/ 18 h 406"/>
              <a:gd name="T8" fmla="*/ 18 w 498"/>
              <a:gd name="T9" fmla="*/ 0 h 406"/>
              <a:gd name="T10" fmla="*/ 480 w 498"/>
              <a:gd name="T11" fmla="*/ 0 h 406"/>
              <a:gd name="T12" fmla="*/ 498 w 498"/>
              <a:gd name="T13" fmla="*/ 18 h 406"/>
              <a:gd name="T14" fmla="*/ 498 w 498"/>
              <a:gd name="T15" fmla="*/ 388 h 406"/>
              <a:gd name="T16" fmla="*/ 480 w 498"/>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406">
                <a:moveTo>
                  <a:pt x="480" y="406"/>
                </a:moveTo>
                <a:cubicBezTo>
                  <a:pt x="18" y="406"/>
                  <a:pt x="18" y="406"/>
                  <a:pt x="18" y="406"/>
                </a:cubicBezTo>
                <a:cubicBezTo>
                  <a:pt x="8" y="406"/>
                  <a:pt x="0" y="398"/>
                  <a:pt x="0" y="388"/>
                </a:cubicBezTo>
                <a:cubicBezTo>
                  <a:pt x="0" y="18"/>
                  <a:pt x="0" y="18"/>
                  <a:pt x="0" y="18"/>
                </a:cubicBezTo>
                <a:cubicBezTo>
                  <a:pt x="0" y="8"/>
                  <a:pt x="8" y="0"/>
                  <a:pt x="18" y="0"/>
                </a:cubicBezTo>
                <a:cubicBezTo>
                  <a:pt x="480" y="0"/>
                  <a:pt x="480" y="0"/>
                  <a:pt x="480" y="0"/>
                </a:cubicBezTo>
                <a:cubicBezTo>
                  <a:pt x="490" y="0"/>
                  <a:pt x="498" y="8"/>
                  <a:pt x="498" y="18"/>
                </a:cubicBezTo>
                <a:cubicBezTo>
                  <a:pt x="498" y="388"/>
                  <a:pt x="498" y="388"/>
                  <a:pt x="498" y="388"/>
                </a:cubicBezTo>
                <a:cubicBezTo>
                  <a:pt x="498" y="398"/>
                  <a:pt x="490" y="406"/>
                  <a:pt x="480" y="406"/>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25">
            <a:extLst>
              <a:ext uri="{FF2B5EF4-FFF2-40B4-BE49-F238E27FC236}">
                <a16:creationId xmlns:a16="http://schemas.microsoft.com/office/drawing/2014/main" id="{D53E359D-1A08-48D1-882C-45BAA40B0ED8}"/>
              </a:ext>
            </a:extLst>
          </p:cNvPr>
          <p:cNvSpPr>
            <a:spLocks/>
          </p:cNvSpPr>
          <p:nvPr/>
        </p:nvSpPr>
        <p:spPr bwMode="auto">
          <a:xfrm>
            <a:off x="9284616" y="5095695"/>
            <a:ext cx="2379384" cy="578433"/>
          </a:xfrm>
          <a:custGeom>
            <a:avLst/>
            <a:gdLst>
              <a:gd name="T0" fmla="*/ 509 w 527"/>
              <a:gd name="T1" fmla="*/ 460 h 460"/>
              <a:gd name="T2" fmla="*/ 18 w 527"/>
              <a:gd name="T3" fmla="*/ 460 h 460"/>
              <a:gd name="T4" fmla="*/ 0 w 527"/>
              <a:gd name="T5" fmla="*/ 442 h 460"/>
              <a:gd name="T6" fmla="*/ 0 w 527"/>
              <a:gd name="T7" fmla="*/ 18 h 460"/>
              <a:gd name="T8" fmla="*/ 18 w 527"/>
              <a:gd name="T9" fmla="*/ 0 h 460"/>
              <a:gd name="T10" fmla="*/ 509 w 527"/>
              <a:gd name="T11" fmla="*/ 0 h 460"/>
              <a:gd name="T12" fmla="*/ 527 w 527"/>
              <a:gd name="T13" fmla="*/ 18 h 460"/>
              <a:gd name="T14" fmla="*/ 527 w 527"/>
              <a:gd name="T15" fmla="*/ 442 h 460"/>
              <a:gd name="T16" fmla="*/ 509 w 527"/>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460">
                <a:moveTo>
                  <a:pt x="509" y="460"/>
                </a:moveTo>
                <a:cubicBezTo>
                  <a:pt x="18" y="460"/>
                  <a:pt x="18" y="460"/>
                  <a:pt x="18" y="460"/>
                </a:cubicBezTo>
                <a:cubicBezTo>
                  <a:pt x="8" y="460"/>
                  <a:pt x="0" y="452"/>
                  <a:pt x="0" y="442"/>
                </a:cubicBezTo>
                <a:cubicBezTo>
                  <a:pt x="0" y="18"/>
                  <a:pt x="0" y="18"/>
                  <a:pt x="0" y="18"/>
                </a:cubicBezTo>
                <a:cubicBezTo>
                  <a:pt x="0" y="8"/>
                  <a:pt x="8" y="0"/>
                  <a:pt x="18" y="0"/>
                </a:cubicBezTo>
                <a:cubicBezTo>
                  <a:pt x="509" y="0"/>
                  <a:pt x="509" y="0"/>
                  <a:pt x="509" y="0"/>
                </a:cubicBezTo>
                <a:cubicBezTo>
                  <a:pt x="519" y="0"/>
                  <a:pt x="527" y="8"/>
                  <a:pt x="527" y="18"/>
                </a:cubicBezTo>
                <a:cubicBezTo>
                  <a:pt x="527" y="442"/>
                  <a:pt x="527" y="442"/>
                  <a:pt x="527" y="442"/>
                </a:cubicBezTo>
                <a:cubicBezTo>
                  <a:pt x="527" y="452"/>
                  <a:pt x="519" y="460"/>
                  <a:pt x="509" y="460"/>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26">
            <a:extLst>
              <a:ext uri="{FF2B5EF4-FFF2-40B4-BE49-F238E27FC236}">
                <a16:creationId xmlns:a16="http://schemas.microsoft.com/office/drawing/2014/main" id="{A99CDDAD-6F38-4B38-B5B2-8888E13B1FF3}"/>
              </a:ext>
            </a:extLst>
          </p:cNvPr>
          <p:cNvSpPr>
            <a:spLocks/>
          </p:cNvSpPr>
          <p:nvPr/>
        </p:nvSpPr>
        <p:spPr bwMode="auto">
          <a:xfrm>
            <a:off x="6111892" y="5633939"/>
            <a:ext cx="2299099" cy="637384"/>
          </a:xfrm>
          <a:custGeom>
            <a:avLst/>
            <a:gdLst>
              <a:gd name="T0" fmla="*/ 530 w 548"/>
              <a:gd name="T1" fmla="*/ 447 h 447"/>
              <a:gd name="T2" fmla="*/ 18 w 548"/>
              <a:gd name="T3" fmla="*/ 447 h 447"/>
              <a:gd name="T4" fmla="*/ 0 w 548"/>
              <a:gd name="T5" fmla="*/ 429 h 447"/>
              <a:gd name="T6" fmla="*/ 0 w 548"/>
              <a:gd name="T7" fmla="*/ 18 h 447"/>
              <a:gd name="T8" fmla="*/ 18 w 548"/>
              <a:gd name="T9" fmla="*/ 0 h 447"/>
              <a:gd name="T10" fmla="*/ 530 w 548"/>
              <a:gd name="T11" fmla="*/ 0 h 447"/>
              <a:gd name="T12" fmla="*/ 548 w 548"/>
              <a:gd name="T13" fmla="*/ 18 h 447"/>
              <a:gd name="T14" fmla="*/ 548 w 548"/>
              <a:gd name="T15" fmla="*/ 429 h 447"/>
              <a:gd name="T16" fmla="*/ 530 w 548"/>
              <a:gd name="T17"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447">
                <a:moveTo>
                  <a:pt x="530" y="447"/>
                </a:moveTo>
                <a:cubicBezTo>
                  <a:pt x="18" y="447"/>
                  <a:pt x="18" y="447"/>
                  <a:pt x="18" y="447"/>
                </a:cubicBezTo>
                <a:cubicBezTo>
                  <a:pt x="8" y="447"/>
                  <a:pt x="0" y="439"/>
                  <a:pt x="0" y="429"/>
                </a:cubicBezTo>
                <a:cubicBezTo>
                  <a:pt x="0" y="18"/>
                  <a:pt x="0" y="18"/>
                  <a:pt x="0" y="18"/>
                </a:cubicBezTo>
                <a:cubicBezTo>
                  <a:pt x="0" y="8"/>
                  <a:pt x="8" y="0"/>
                  <a:pt x="18" y="0"/>
                </a:cubicBezTo>
                <a:cubicBezTo>
                  <a:pt x="530" y="0"/>
                  <a:pt x="530" y="0"/>
                  <a:pt x="530" y="0"/>
                </a:cubicBezTo>
                <a:cubicBezTo>
                  <a:pt x="540" y="0"/>
                  <a:pt x="548" y="8"/>
                  <a:pt x="548" y="18"/>
                </a:cubicBezTo>
                <a:cubicBezTo>
                  <a:pt x="548" y="429"/>
                  <a:pt x="548" y="429"/>
                  <a:pt x="548" y="429"/>
                </a:cubicBezTo>
                <a:cubicBezTo>
                  <a:pt x="548" y="439"/>
                  <a:pt x="540" y="447"/>
                  <a:pt x="530" y="447"/>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27">
            <a:extLst>
              <a:ext uri="{FF2B5EF4-FFF2-40B4-BE49-F238E27FC236}">
                <a16:creationId xmlns:a16="http://schemas.microsoft.com/office/drawing/2014/main" id="{1F6E773F-F809-4471-A442-8ABCA419E1F0}"/>
              </a:ext>
            </a:extLst>
          </p:cNvPr>
          <p:cNvSpPr>
            <a:spLocks/>
          </p:cNvSpPr>
          <p:nvPr/>
        </p:nvSpPr>
        <p:spPr bwMode="auto">
          <a:xfrm>
            <a:off x="1804594" y="4816024"/>
            <a:ext cx="2938179" cy="408770"/>
          </a:xfrm>
          <a:custGeom>
            <a:avLst/>
            <a:gdLst>
              <a:gd name="T0" fmla="*/ 632 w 651"/>
              <a:gd name="T1" fmla="*/ 323 h 323"/>
              <a:gd name="T2" fmla="*/ 18 w 651"/>
              <a:gd name="T3" fmla="*/ 323 h 323"/>
              <a:gd name="T4" fmla="*/ 0 w 651"/>
              <a:gd name="T5" fmla="*/ 305 h 323"/>
              <a:gd name="T6" fmla="*/ 0 w 651"/>
              <a:gd name="T7" fmla="*/ 18 h 323"/>
              <a:gd name="T8" fmla="*/ 18 w 651"/>
              <a:gd name="T9" fmla="*/ 0 h 323"/>
              <a:gd name="T10" fmla="*/ 632 w 651"/>
              <a:gd name="T11" fmla="*/ 0 h 323"/>
              <a:gd name="T12" fmla="*/ 651 w 651"/>
              <a:gd name="T13" fmla="*/ 18 h 323"/>
              <a:gd name="T14" fmla="*/ 651 w 651"/>
              <a:gd name="T15" fmla="*/ 305 h 323"/>
              <a:gd name="T16" fmla="*/ 632 w 651"/>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23">
                <a:moveTo>
                  <a:pt x="632" y="323"/>
                </a:moveTo>
                <a:cubicBezTo>
                  <a:pt x="18" y="323"/>
                  <a:pt x="18" y="323"/>
                  <a:pt x="18" y="323"/>
                </a:cubicBezTo>
                <a:cubicBezTo>
                  <a:pt x="8" y="323"/>
                  <a:pt x="0" y="315"/>
                  <a:pt x="0" y="305"/>
                </a:cubicBezTo>
                <a:cubicBezTo>
                  <a:pt x="0" y="18"/>
                  <a:pt x="0" y="18"/>
                  <a:pt x="0" y="18"/>
                </a:cubicBezTo>
                <a:cubicBezTo>
                  <a:pt x="0" y="8"/>
                  <a:pt x="8" y="0"/>
                  <a:pt x="18" y="0"/>
                </a:cubicBezTo>
                <a:cubicBezTo>
                  <a:pt x="632" y="0"/>
                  <a:pt x="632" y="0"/>
                  <a:pt x="632" y="0"/>
                </a:cubicBezTo>
                <a:cubicBezTo>
                  <a:pt x="642" y="0"/>
                  <a:pt x="651" y="8"/>
                  <a:pt x="651" y="18"/>
                </a:cubicBezTo>
                <a:cubicBezTo>
                  <a:pt x="651" y="305"/>
                  <a:pt x="651" y="305"/>
                  <a:pt x="651" y="305"/>
                </a:cubicBezTo>
                <a:cubicBezTo>
                  <a:pt x="651" y="315"/>
                  <a:pt x="642" y="323"/>
                  <a:pt x="632" y="323"/>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8">
            <a:extLst>
              <a:ext uri="{FF2B5EF4-FFF2-40B4-BE49-F238E27FC236}">
                <a16:creationId xmlns:a16="http://schemas.microsoft.com/office/drawing/2014/main" id="{ADAD9883-BC1C-46C7-BBD9-4AB0B1C82489}"/>
              </a:ext>
            </a:extLst>
          </p:cNvPr>
          <p:cNvSpPr>
            <a:spLocks/>
          </p:cNvSpPr>
          <p:nvPr/>
        </p:nvSpPr>
        <p:spPr bwMode="auto">
          <a:xfrm>
            <a:off x="3009756" y="6027515"/>
            <a:ext cx="2287002" cy="408770"/>
          </a:xfrm>
          <a:custGeom>
            <a:avLst/>
            <a:gdLst>
              <a:gd name="T0" fmla="*/ 605 w 623"/>
              <a:gd name="T1" fmla="*/ 345 h 345"/>
              <a:gd name="T2" fmla="*/ 18 w 623"/>
              <a:gd name="T3" fmla="*/ 345 h 345"/>
              <a:gd name="T4" fmla="*/ 0 w 623"/>
              <a:gd name="T5" fmla="*/ 327 h 345"/>
              <a:gd name="T6" fmla="*/ 0 w 623"/>
              <a:gd name="T7" fmla="*/ 18 h 345"/>
              <a:gd name="T8" fmla="*/ 18 w 623"/>
              <a:gd name="T9" fmla="*/ 0 h 345"/>
              <a:gd name="T10" fmla="*/ 605 w 623"/>
              <a:gd name="T11" fmla="*/ 0 h 345"/>
              <a:gd name="T12" fmla="*/ 623 w 623"/>
              <a:gd name="T13" fmla="*/ 18 h 345"/>
              <a:gd name="T14" fmla="*/ 623 w 623"/>
              <a:gd name="T15" fmla="*/ 327 h 345"/>
              <a:gd name="T16" fmla="*/ 605 w 623"/>
              <a:gd name="T1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 h="345">
                <a:moveTo>
                  <a:pt x="605" y="345"/>
                </a:moveTo>
                <a:cubicBezTo>
                  <a:pt x="18" y="345"/>
                  <a:pt x="18" y="345"/>
                  <a:pt x="18" y="345"/>
                </a:cubicBezTo>
                <a:cubicBezTo>
                  <a:pt x="8" y="345"/>
                  <a:pt x="0" y="337"/>
                  <a:pt x="0" y="327"/>
                </a:cubicBezTo>
                <a:cubicBezTo>
                  <a:pt x="0" y="18"/>
                  <a:pt x="0" y="18"/>
                  <a:pt x="0" y="18"/>
                </a:cubicBezTo>
                <a:cubicBezTo>
                  <a:pt x="0" y="8"/>
                  <a:pt x="8" y="0"/>
                  <a:pt x="18" y="0"/>
                </a:cubicBezTo>
                <a:cubicBezTo>
                  <a:pt x="605" y="0"/>
                  <a:pt x="605" y="0"/>
                  <a:pt x="605" y="0"/>
                </a:cubicBezTo>
                <a:cubicBezTo>
                  <a:pt x="615" y="0"/>
                  <a:pt x="623" y="8"/>
                  <a:pt x="623" y="18"/>
                </a:cubicBezTo>
                <a:cubicBezTo>
                  <a:pt x="623" y="327"/>
                  <a:pt x="623" y="327"/>
                  <a:pt x="623" y="327"/>
                </a:cubicBezTo>
                <a:cubicBezTo>
                  <a:pt x="623" y="337"/>
                  <a:pt x="615" y="345"/>
                  <a:pt x="605" y="345"/>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29">
            <a:extLst>
              <a:ext uri="{FF2B5EF4-FFF2-40B4-BE49-F238E27FC236}">
                <a16:creationId xmlns:a16="http://schemas.microsoft.com/office/drawing/2014/main" id="{01BAB153-D872-4F86-A8FC-1EAC3DE2D68C}"/>
              </a:ext>
            </a:extLst>
          </p:cNvPr>
          <p:cNvSpPr>
            <a:spLocks/>
          </p:cNvSpPr>
          <p:nvPr/>
        </p:nvSpPr>
        <p:spPr bwMode="auto">
          <a:xfrm>
            <a:off x="9039635" y="3697843"/>
            <a:ext cx="2291510" cy="586290"/>
          </a:xfrm>
          <a:custGeom>
            <a:avLst/>
            <a:gdLst>
              <a:gd name="T0" fmla="*/ 490 w 508"/>
              <a:gd name="T1" fmla="*/ 461 h 461"/>
              <a:gd name="T2" fmla="*/ 18 w 508"/>
              <a:gd name="T3" fmla="*/ 461 h 461"/>
              <a:gd name="T4" fmla="*/ 0 w 508"/>
              <a:gd name="T5" fmla="*/ 443 h 461"/>
              <a:gd name="T6" fmla="*/ 0 w 508"/>
              <a:gd name="T7" fmla="*/ 18 h 461"/>
              <a:gd name="T8" fmla="*/ 18 w 508"/>
              <a:gd name="T9" fmla="*/ 0 h 461"/>
              <a:gd name="T10" fmla="*/ 490 w 508"/>
              <a:gd name="T11" fmla="*/ 0 h 461"/>
              <a:gd name="T12" fmla="*/ 508 w 508"/>
              <a:gd name="T13" fmla="*/ 18 h 461"/>
              <a:gd name="T14" fmla="*/ 508 w 508"/>
              <a:gd name="T15" fmla="*/ 443 h 461"/>
              <a:gd name="T16" fmla="*/ 490 w 508"/>
              <a:gd name="T17"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461">
                <a:moveTo>
                  <a:pt x="490" y="461"/>
                </a:moveTo>
                <a:cubicBezTo>
                  <a:pt x="18" y="461"/>
                  <a:pt x="18" y="461"/>
                  <a:pt x="18" y="461"/>
                </a:cubicBezTo>
                <a:cubicBezTo>
                  <a:pt x="8" y="461"/>
                  <a:pt x="0" y="453"/>
                  <a:pt x="0" y="443"/>
                </a:cubicBezTo>
                <a:cubicBezTo>
                  <a:pt x="0" y="18"/>
                  <a:pt x="0" y="18"/>
                  <a:pt x="0" y="18"/>
                </a:cubicBezTo>
                <a:cubicBezTo>
                  <a:pt x="0" y="8"/>
                  <a:pt x="8" y="0"/>
                  <a:pt x="18" y="0"/>
                </a:cubicBezTo>
                <a:cubicBezTo>
                  <a:pt x="490" y="0"/>
                  <a:pt x="490" y="0"/>
                  <a:pt x="490" y="0"/>
                </a:cubicBezTo>
                <a:cubicBezTo>
                  <a:pt x="500" y="0"/>
                  <a:pt x="508" y="8"/>
                  <a:pt x="508" y="18"/>
                </a:cubicBezTo>
                <a:cubicBezTo>
                  <a:pt x="508" y="443"/>
                  <a:pt x="508" y="443"/>
                  <a:pt x="508" y="443"/>
                </a:cubicBezTo>
                <a:cubicBezTo>
                  <a:pt x="508" y="453"/>
                  <a:pt x="500" y="461"/>
                  <a:pt x="490" y="461"/>
                </a:cubicBezTo>
                <a:close/>
              </a:path>
            </a:pathLst>
          </a:custGeom>
          <a:solidFill>
            <a:srgbClr val="F9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0">
            <a:extLst>
              <a:ext uri="{FF2B5EF4-FFF2-40B4-BE49-F238E27FC236}">
                <a16:creationId xmlns:a16="http://schemas.microsoft.com/office/drawing/2014/main" id="{B9D9E272-2F4B-44BE-AB99-8E51ABE99976}"/>
              </a:ext>
            </a:extLst>
          </p:cNvPr>
          <p:cNvSpPr>
            <a:spLocks noChangeArrowheads="1"/>
          </p:cNvSpPr>
          <p:nvPr/>
        </p:nvSpPr>
        <p:spPr bwMode="auto">
          <a:xfrm>
            <a:off x="6822905" y="1028018"/>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Rectangle 31">
            <a:extLst>
              <a:ext uri="{FF2B5EF4-FFF2-40B4-BE49-F238E27FC236}">
                <a16:creationId xmlns:a16="http://schemas.microsoft.com/office/drawing/2014/main" id="{8858829C-E51A-4FF6-B41C-110962762D24}"/>
              </a:ext>
            </a:extLst>
          </p:cNvPr>
          <p:cNvSpPr>
            <a:spLocks noChangeArrowheads="1"/>
          </p:cNvSpPr>
          <p:nvPr/>
        </p:nvSpPr>
        <p:spPr bwMode="auto">
          <a:xfrm>
            <a:off x="4146028" y="1226925"/>
            <a:ext cx="626391"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10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Rectangle 32">
            <a:extLst>
              <a:ext uri="{FF2B5EF4-FFF2-40B4-BE49-F238E27FC236}">
                <a16:creationId xmlns:a16="http://schemas.microsoft.com/office/drawing/2014/main" id="{9E17FA81-9E7E-4331-B623-17C3D2837422}"/>
              </a:ext>
            </a:extLst>
          </p:cNvPr>
          <p:cNvSpPr>
            <a:spLocks noChangeArrowheads="1"/>
          </p:cNvSpPr>
          <p:nvPr/>
        </p:nvSpPr>
        <p:spPr bwMode="auto">
          <a:xfrm>
            <a:off x="9136821" y="1833554"/>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2</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Rectangle 33">
            <a:extLst>
              <a:ext uri="{FF2B5EF4-FFF2-40B4-BE49-F238E27FC236}">
                <a16:creationId xmlns:a16="http://schemas.microsoft.com/office/drawing/2014/main" id="{9E792FE1-1C47-4102-9F62-FD74E45E934B}"/>
              </a:ext>
            </a:extLst>
          </p:cNvPr>
          <p:cNvSpPr>
            <a:spLocks noChangeArrowheads="1"/>
          </p:cNvSpPr>
          <p:nvPr/>
        </p:nvSpPr>
        <p:spPr bwMode="auto">
          <a:xfrm>
            <a:off x="9101633" y="3546007"/>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3</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Rectangle 34">
            <a:extLst>
              <a:ext uri="{FF2B5EF4-FFF2-40B4-BE49-F238E27FC236}">
                <a16:creationId xmlns:a16="http://schemas.microsoft.com/office/drawing/2014/main" id="{7F6174A3-7E8E-41AE-A4F5-918A783FBC73}"/>
              </a:ext>
            </a:extLst>
          </p:cNvPr>
          <p:cNvSpPr>
            <a:spLocks noChangeArrowheads="1"/>
          </p:cNvSpPr>
          <p:nvPr/>
        </p:nvSpPr>
        <p:spPr bwMode="auto">
          <a:xfrm>
            <a:off x="9330768" y="4951265"/>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4</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Rectangle 35">
            <a:extLst>
              <a:ext uri="{FF2B5EF4-FFF2-40B4-BE49-F238E27FC236}">
                <a16:creationId xmlns:a16="http://schemas.microsoft.com/office/drawing/2014/main" id="{D50F9B39-AEFE-4830-919F-33A5D290BB3D}"/>
              </a:ext>
            </a:extLst>
          </p:cNvPr>
          <p:cNvSpPr>
            <a:spLocks noChangeArrowheads="1"/>
          </p:cNvSpPr>
          <p:nvPr/>
        </p:nvSpPr>
        <p:spPr bwMode="auto">
          <a:xfrm>
            <a:off x="6171303" y="5475214"/>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5</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Rectangle 36">
            <a:extLst>
              <a:ext uri="{FF2B5EF4-FFF2-40B4-BE49-F238E27FC236}">
                <a16:creationId xmlns:a16="http://schemas.microsoft.com/office/drawing/2014/main" id="{FA0910CF-1693-451E-A2DA-E9EB050581A7}"/>
              </a:ext>
            </a:extLst>
          </p:cNvPr>
          <p:cNvSpPr>
            <a:spLocks noChangeArrowheads="1"/>
          </p:cNvSpPr>
          <p:nvPr/>
        </p:nvSpPr>
        <p:spPr bwMode="auto">
          <a:xfrm>
            <a:off x="3064134" y="5880085"/>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6</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Rectangle 37">
            <a:extLst>
              <a:ext uri="{FF2B5EF4-FFF2-40B4-BE49-F238E27FC236}">
                <a16:creationId xmlns:a16="http://schemas.microsoft.com/office/drawing/2014/main" id="{056D3633-A162-4831-A4E6-EFF363B4116F}"/>
              </a:ext>
            </a:extLst>
          </p:cNvPr>
          <p:cNvSpPr>
            <a:spLocks noChangeArrowheads="1"/>
          </p:cNvSpPr>
          <p:nvPr/>
        </p:nvSpPr>
        <p:spPr bwMode="auto">
          <a:xfrm>
            <a:off x="1841736" y="4690689"/>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7</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Rectangle 38">
            <a:extLst>
              <a:ext uri="{FF2B5EF4-FFF2-40B4-BE49-F238E27FC236}">
                <a16:creationId xmlns:a16="http://schemas.microsoft.com/office/drawing/2014/main" id="{30E22778-1345-42E7-8D42-6FBF7B90ED0D}"/>
              </a:ext>
            </a:extLst>
          </p:cNvPr>
          <p:cNvSpPr>
            <a:spLocks noChangeArrowheads="1"/>
          </p:cNvSpPr>
          <p:nvPr/>
        </p:nvSpPr>
        <p:spPr bwMode="auto">
          <a:xfrm>
            <a:off x="1692480" y="2791080"/>
            <a:ext cx="419097" cy="4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8</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Rectangle 39">
            <a:extLst>
              <a:ext uri="{FF2B5EF4-FFF2-40B4-BE49-F238E27FC236}">
                <a16:creationId xmlns:a16="http://schemas.microsoft.com/office/drawing/2014/main" id="{33EF62A6-C4C5-4CFC-BFCE-2DB5FCCC00C8}"/>
              </a:ext>
            </a:extLst>
          </p:cNvPr>
          <p:cNvSpPr>
            <a:spLocks noChangeArrowheads="1"/>
          </p:cNvSpPr>
          <p:nvPr/>
        </p:nvSpPr>
        <p:spPr bwMode="auto">
          <a:xfrm>
            <a:off x="1671471" y="1199668"/>
            <a:ext cx="145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DD2031"/>
                </a:solidFill>
                <a:effectLst/>
                <a:uLnTx/>
                <a:uFillTx/>
                <a:latin typeface="Open Sans" panose="020B0606030504020204" pitchFamily="34" charset="0"/>
                <a:ea typeface="+mn-ea"/>
                <a:cs typeface="+mn-cs"/>
              </a:rPr>
              <a:t>9</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TextBox 49">
            <a:extLst>
              <a:ext uri="{FF2B5EF4-FFF2-40B4-BE49-F238E27FC236}">
                <a16:creationId xmlns:a16="http://schemas.microsoft.com/office/drawing/2014/main" id="{98D1A054-BE32-47BE-A919-B7BBB9F7055B}"/>
              </a:ext>
            </a:extLst>
          </p:cNvPr>
          <p:cNvSpPr txBox="1"/>
          <p:nvPr/>
        </p:nvSpPr>
        <p:spPr>
          <a:xfrm>
            <a:off x="4231908" y="1441827"/>
            <a:ext cx="23022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Make the exceptional routine</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4A128782-0B26-492E-AF8B-F7FABFC34BC1}"/>
              </a:ext>
            </a:extLst>
          </p:cNvPr>
          <p:cNvSpPr txBox="1"/>
          <p:nvPr/>
        </p:nvSpPr>
        <p:spPr>
          <a:xfrm>
            <a:off x="6977538" y="1174489"/>
            <a:ext cx="21507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Knock down barriers</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C36DF9BE-8A3B-4124-946D-3C3C5532389B}"/>
              </a:ext>
            </a:extLst>
          </p:cNvPr>
          <p:cNvSpPr txBox="1"/>
          <p:nvPr/>
        </p:nvSpPr>
        <p:spPr>
          <a:xfrm>
            <a:off x="9318600" y="1987892"/>
            <a:ext cx="21507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Seek mutual advantage</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6ED739E2-7755-48F0-874E-F0A5782C5FD3}"/>
              </a:ext>
            </a:extLst>
          </p:cNvPr>
          <p:cNvSpPr txBox="1"/>
          <p:nvPr/>
        </p:nvSpPr>
        <p:spPr>
          <a:xfrm>
            <a:off x="9245521" y="3679846"/>
            <a:ext cx="21507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Nurture private partners</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8D238A5F-958E-4514-B3E8-05F67E543489}"/>
              </a:ext>
            </a:extLst>
          </p:cNvPr>
          <p:cNvSpPr txBox="1"/>
          <p:nvPr/>
        </p:nvSpPr>
        <p:spPr>
          <a:xfrm>
            <a:off x="9583342" y="5077912"/>
            <a:ext cx="21507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Build trustworthy networks</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id="{C8D5EB48-3097-4009-902B-E69C93A85D9B}"/>
              </a:ext>
            </a:extLst>
          </p:cNvPr>
          <p:cNvSpPr txBox="1"/>
          <p:nvPr/>
        </p:nvSpPr>
        <p:spPr>
          <a:xfrm>
            <a:off x="6331437" y="5645614"/>
            <a:ext cx="2400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Grow catalytic government</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279C507F-4F91-4113-ABC6-5387DF10FC72}"/>
              </a:ext>
            </a:extLst>
          </p:cNvPr>
          <p:cNvSpPr txBox="1"/>
          <p:nvPr/>
        </p:nvSpPr>
        <p:spPr>
          <a:xfrm>
            <a:off x="3158385" y="6039361"/>
            <a:ext cx="26741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Focus on outcomes</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1B5465FB-74FD-4DE2-93A2-08B3E66711BF}"/>
              </a:ext>
            </a:extLst>
          </p:cNvPr>
          <p:cNvSpPr txBox="1"/>
          <p:nvPr/>
        </p:nvSpPr>
        <p:spPr>
          <a:xfrm>
            <a:off x="1908779" y="4854032"/>
            <a:ext cx="27486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Make data the language</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E7DB604D-0496-4677-A1A5-588511D8E781}"/>
              </a:ext>
            </a:extLst>
          </p:cNvPr>
          <p:cNvSpPr txBox="1"/>
          <p:nvPr/>
        </p:nvSpPr>
        <p:spPr>
          <a:xfrm>
            <a:off x="1827549" y="2944403"/>
            <a:ext cx="22539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Redefine accountability</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B5D02FAC-2490-4F34-B802-DEE03FE53DB7}"/>
              </a:ext>
            </a:extLst>
          </p:cNvPr>
          <p:cNvSpPr txBox="1"/>
          <p:nvPr/>
        </p:nvSpPr>
        <p:spPr>
          <a:xfrm>
            <a:off x="1755002" y="1323415"/>
            <a:ext cx="22539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Cultivate cross-boundary leaders</a:t>
            </a:r>
            <a:endParaRPr kumimoji="0" lang="en-US" sz="16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7E3F248F-F746-41B1-9257-7682EBD61AED}"/>
              </a:ext>
            </a:extLst>
          </p:cNvPr>
          <p:cNvSpPr txBox="1"/>
          <p:nvPr/>
        </p:nvSpPr>
        <p:spPr>
          <a:xfrm>
            <a:off x="4858328" y="3530148"/>
            <a:ext cx="3151959" cy="646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The 10 Core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rPr>
              <a:t>Bridgebuilding Strategies:</a:t>
            </a:r>
            <a:endParaRPr kumimoji="0" lang="en-US" sz="1800" b="0" i="0" u="none" strike="noStrike" kern="1200" cap="none" spc="0" normalizeH="0" baseline="0" noProof="0">
              <a:ln>
                <a:noFill/>
              </a:ln>
              <a:solidFill>
                <a:srgbClr val="443B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8695046"/>
      </p:ext>
    </p:extLst>
  </p:cSld>
  <p:clrMapOvr>
    <a:masterClrMapping/>
  </p:clrMapOvr>
  <p:transition>
    <p:fade/>
  </p:transition>
</p:sld>
</file>

<file path=ppt/theme/theme1.xml><?xml version="1.0" encoding="utf-8"?>
<a:theme xmlns:a="http://schemas.openxmlformats.org/drawingml/2006/main" name="Madrid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1457</Words>
  <Application>Microsoft Macintosh PowerPoint</Application>
  <PresentationFormat>Widescreen</PresentationFormat>
  <Paragraphs>153</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Arial</vt:lpstr>
      <vt:lpstr>Calibri</vt:lpstr>
      <vt:lpstr>Georgia</vt:lpstr>
      <vt:lpstr>Open Sans</vt:lpstr>
      <vt:lpstr>Open Sans Condensed</vt:lpstr>
      <vt:lpstr>Open Sans Extrabold</vt:lpstr>
      <vt:lpstr>Open Sans Semibold</vt:lpstr>
      <vt:lpstr>Seaford Display</vt:lpstr>
      <vt:lpstr>Symbol</vt:lpstr>
      <vt:lpstr>System Font Regular</vt:lpstr>
      <vt:lpstr>Tenorite</vt:lpstr>
      <vt:lpstr>Wingdings</vt:lpstr>
      <vt:lpstr>Wingdings 2</vt:lpstr>
      <vt:lpstr>MadridVTI</vt:lpstr>
      <vt:lpstr>State and Local Public Service</vt:lpstr>
      <vt:lpstr>PowerPoint Presentation</vt:lpstr>
      <vt:lpstr>PowerPoint Presentation</vt:lpstr>
      <vt:lpstr>PowerPoint Presentation</vt:lpstr>
      <vt:lpstr>The “vending-machine” approach: Based on an outdated mental model</vt:lpstr>
      <vt:lpstr>PowerPoint Presentation</vt:lpstr>
      <vt:lpstr>PowerPoint Presentation</vt:lpstr>
      <vt:lpstr>PowerPoint Presentation</vt:lpstr>
      <vt:lpstr>PowerPoint Presentation</vt:lpstr>
      <vt:lpstr>Cities across the country are struggling to make headway against homelessness</vt:lpstr>
      <vt:lpstr>PowerPoint Presentation</vt:lpstr>
      <vt:lpstr>Where we would stand if we had been able to achieve Houston’s results nationwide</vt:lpstr>
      <vt:lpstr>PowerPoint Presentation</vt:lpstr>
      <vt:lpstr>PowerPoint Presentation</vt:lpstr>
      <vt:lpstr>PowerPoint Presentation</vt:lpstr>
      <vt:lpstr>PowerPoint Presentation</vt:lpstr>
      <vt:lpstr>PowerPoint Presentation</vt:lpstr>
      <vt:lpstr>Vast opportunities for impact—at the state and local levels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Service</dc:title>
  <dc:creator>Donald F. Kettl</dc:creator>
  <cp:lastModifiedBy>Donald F. Kettl</cp:lastModifiedBy>
  <cp:revision>7</cp:revision>
  <dcterms:created xsi:type="dcterms:W3CDTF">2023-06-16T20:55:33Z</dcterms:created>
  <dcterms:modified xsi:type="dcterms:W3CDTF">2023-08-21T16:15:26Z</dcterms:modified>
</cp:coreProperties>
</file>